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50" r:id="rId2"/>
    <p:sldId id="451" r:id="rId3"/>
    <p:sldId id="484" r:id="rId4"/>
    <p:sldId id="452" r:id="rId5"/>
    <p:sldId id="482" r:id="rId6"/>
    <p:sldId id="442" r:id="rId7"/>
    <p:sldId id="480" r:id="rId8"/>
    <p:sldId id="447" r:id="rId9"/>
    <p:sldId id="446" r:id="rId10"/>
    <p:sldId id="399" r:id="rId11"/>
    <p:sldId id="426" r:id="rId12"/>
    <p:sldId id="466" r:id="rId13"/>
    <p:sldId id="439" r:id="rId14"/>
    <p:sldId id="440" r:id="rId15"/>
    <p:sldId id="448" r:id="rId16"/>
    <p:sldId id="398" r:id="rId17"/>
    <p:sldId id="383" r:id="rId18"/>
    <p:sldId id="473" r:id="rId19"/>
    <p:sldId id="474" r:id="rId20"/>
    <p:sldId id="423" r:id="rId21"/>
    <p:sldId id="381" r:id="rId22"/>
    <p:sldId id="472" r:id="rId23"/>
    <p:sldId id="475" r:id="rId24"/>
    <p:sldId id="479" r:id="rId25"/>
    <p:sldId id="476" r:id="rId26"/>
    <p:sldId id="477" r:id="rId27"/>
    <p:sldId id="469" r:id="rId28"/>
    <p:sldId id="468" r:id="rId29"/>
    <p:sldId id="470" r:id="rId30"/>
    <p:sldId id="428" r:id="rId31"/>
    <p:sldId id="453" r:id="rId32"/>
    <p:sldId id="471" r:id="rId33"/>
    <p:sldId id="483" r:id="rId34"/>
    <p:sldId id="420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3399FF"/>
    <a:srgbClr val="FF0000"/>
    <a:srgbClr val="F63324"/>
    <a:srgbClr val="BBE0E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4" autoAdjust="0"/>
    <p:restoredTop sz="94648" autoAdjust="0"/>
  </p:normalViewPr>
  <p:slideViewPr>
    <p:cSldViewPr>
      <p:cViewPr varScale="1">
        <p:scale>
          <a:sx n="70" d="100"/>
          <a:sy n="70" d="100"/>
        </p:scale>
        <p:origin x="-5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12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E3C78B-7EB2-4497-AA5B-8A5FC521D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737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6026B0C-01A3-4852-9563-FF47CDC2E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85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F6A63C-7BF3-4A07-AD1A-10BF2E4351F1}" type="slidenum">
              <a:rPr lang="ru-RU" smtClean="0"/>
              <a:pPr/>
              <a:t>30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6AE6A-4486-4E05-ACC9-BB77760FC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5EF77-101F-4158-92FB-A1E8A8C9B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91795-3EA0-40C9-9CE2-D77FDB2FA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DDD66-2E26-4E0F-ACCB-9CE9622C6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4EF5C-B1FD-4BC6-A0BA-0B37535EF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A6617-8F88-4E92-B3BF-5B3C39E32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35674-A81F-48DE-AF5B-83961267D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AA12A-8C50-4930-AED2-067115397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B11BB-C60A-46F4-8C1F-60128374D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35648-245F-42EE-BA1B-9D5B39106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B174D-A660-4491-A568-545D8555A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987BB-FCE2-4AA2-801E-25AC4175A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B6410-162F-49F3-91C7-786BF070B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B29FD-5A7E-4832-A2B6-321B128E0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E4CFF-C6ED-423E-825E-52C28FC7D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3A44244-4009-430C-9BCB-36C7DC710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google.co.uk/url?sa=i&amp;rct=j&amp;q=&amp;esrc=s&amp;frm=1&amp;source=images&amp;cd=&amp;cad=rja&amp;uact=8&amp;ved=0CAcQjRw&amp;url=http://soer.justice.tas.gov.au/2009/wat/3/issue/92/index.php&amp;ei=IUbGVMv-Bqbj7Qaew4D4Cw&amp;bvm=bv.84349003,d.ZGU&amp;psig=AFQjCNGUY6R4IXgyi-ZwBaxzThZw1-HaZg&amp;ust=142236657010051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.uk/url?sa=i&amp;rct=j&amp;q=&amp;esrc=s&amp;frm=1&amp;source=images&amp;cd=&amp;cad=rja&amp;uact=8&amp;ved=0CAcQjRw&amp;url=http://paradiseintheworld.com/ganges-river-india/&amp;ei=4Q7JVM7_IuyQ7AbE_4GgDg&amp;bvm=bv.84607526,d.ZGU&amp;psig=AFQjCNGZysIB8lMUZdONPMI5PwJlKRD0DQ&amp;ust=1422549076061870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4.jpeg"/><Relationship Id="rId4" Type="http://schemas.openxmlformats.org/officeDocument/2006/relationships/hyperlink" Target="http://www.google.co.uk/url?sa=i&amp;rct=j&amp;q=&amp;esrc=s&amp;frm=1&amp;source=images&amp;cd=&amp;cad=rja&amp;uact=8&amp;ved=0CAcQjRw&amp;url=http://swapsushias.blogspot.com/2011/08/wetlands-conservation-and-management.html&amp;ei=dQ_JVJPuKIee7gbsxYCoBw&amp;psig=AFQjCNFnzM0UfybOER_xCVTA7R66OokWmQ&amp;ust=142254921944542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.uk/url?sa=i&amp;rct=j&amp;q=&amp;esrc=s&amp;frm=1&amp;source=images&amp;cd=&amp;cad=rja&amp;uact=8&amp;ved=0CAcQjRw&amp;url=http://www.thehindu.com/news/cities/Mangalore/families-of-air-crash-victims-meet-air-india-official/article2691685.ece&amp;ei=4QzJVJalOpCp7AbijIGAAw&amp;bvm=bv.84607526,d.ZGU&amp;psig=AFQjCNERvLafJT1t9Ms_-NNVojHC8o__Mw&amp;ust=1422548566783299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jpeg"/><Relationship Id="rId4" Type="http://schemas.openxmlformats.org/officeDocument/2006/relationships/hyperlink" Target="http://www.google.co.uk/url?sa=i&amp;rct=j&amp;q=&amp;esrc=s&amp;frm=1&amp;source=images&amp;cd=&amp;cad=rja&amp;uact=8&amp;ved=0CAcQjRw&amp;url=http://standeyo.com/NEWS/09_Food_Water/090818.food.shortage.Asia.html&amp;ei=xw_JVMvSB-zd7Qa6tID4BA&amp;bvm=bv.84607526,d.ZGU&amp;psig=AFQjCNHnleyom9vtT_POWIy2EPQr3fNZKg&amp;ust=142254931205091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.uk/url?sa=i&amp;rct=j&amp;q=&amp;esrc=s&amp;frm=1&amp;source=images&amp;cd=&amp;cad=rja&amp;uact=8&amp;ved=0CAcQjRw&amp;url=http://www.ubuntucuracao.com/2012/11/07/spiritual-journey-to-india-2013/india-ganges-river/&amp;ei=MRDJVIqhI8WJ7Qa384DIBw&amp;bvm=bv.84607526,d.ZGU&amp;psig=AFQjCNGZzZNoTV5zO-KZTCzGbWbvUzFevQ&amp;ust=1422549388963418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8.jpeg"/><Relationship Id="rId4" Type="http://schemas.openxmlformats.org/officeDocument/2006/relationships/hyperlink" Target="http://www.google.co.uk/url?sa=i&amp;rct=j&amp;q=&amp;esrc=s&amp;frm=1&amp;source=images&amp;cd=&amp;cad=rja&amp;uact=8&amp;ved=0CAcQjRw&amp;url=http://www.mazaindia.com/nationalriver.html&amp;ei=ZxDJVJ-SEobZ7AaPmoDoDA&amp;bvm=bv.84607526,d.ZGU&amp;psig=AFQjCNGZzZNoTV5zO-KZTCzGbWbvUzFevQ&amp;ust=142254938896341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CAcQjRw&amp;url=http://www.geograph.org.uk/photo/2693578&amp;ei=68TLVKXPE86S7AattYDwCg&amp;bvm=bv.84607526,d.ZGU&amp;psig=AFQjCNE5wjPEGcsKIW-71GN9TVNBfoiZYw&amp;ust=1422726749072257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hyperlink" Target="http://www.google.co.uk/url?sa=i&amp;rct=j&amp;q=&amp;esrc=s&amp;frm=1&amp;source=images&amp;cd=&amp;cad=rja&amp;uact=8&amp;ved=0CAcQjRw&amp;url=http://commons.wikimedia.org/wiki/File:Dry_river_bed_in_Korea.jpg&amp;ei=LsXLVMS6H4uR7AaZ9YE4&amp;bvm=bv.84607526,d.ZGU&amp;psig=AFQjCNE9TXxxO6LV-xvB9zL8LCHy-caAEQ&amp;ust=1422726809487524" TargetMode="Externa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hyperlink" Target="http://www.google.co.uk/url?sa=i&amp;rct=j&amp;q=&amp;esrc=s&amp;frm=1&amp;source=images&amp;cd=&amp;cad=rja&amp;uact=8&amp;ved=0CAcQjRw&amp;url=http://coast.noaa.gov/archived/coastal/management/management.htm&amp;ei=g8zIVOjfBqWp7AbumoC4Bg&amp;bvm=bv.84607526,d.ZGU&amp;psig=AFQjCNHrmCdZB323rZFEWy0IupIirtRFHw&amp;ust=1422532053604356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CAcQjRw&amp;url=http://www.waderson.com/5697-1184-Photo-Gallery.html&amp;ei=GwzJVPezFKy07gaXwYGICA&amp;bvm=bv.84607526,d.ZGU&amp;psig=AFQjCNFmLCbLJxjfsI8XaSRDzXJg2eFNgQ&amp;ust=1422548361568694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hyperlink" Target="http://www.google.co.uk/url?sa=i&amp;rct=j&amp;q=&amp;esrc=s&amp;frm=1&amp;source=images&amp;cd=&amp;cad=rja&amp;uact=8&amp;ved=0CAcQjRw&amp;url=http://www.birdquest-tours.com/India-birding-tours-northern-wildlife/2014&amp;ei=awzJVOSsLsvW7Aa9wYG4DA&amp;bvm=bv.84607526,d.ZGU&amp;psig=AFQjCNHe-5dN9mDC5MxQ78qrq87a-4EQOQ&amp;ust=1422548441756385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o.uk/url?sa=i&amp;rct=j&amp;q=&amp;esrc=s&amp;frm=1&amp;source=images&amp;cd=&amp;cad=rja&amp;uact=8&amp;ved=0CAcQjRw&amp;url=https://chriswormald.wordpress.com/india-trip-0809-part-two-the-bengal-hills/&amp;ei=HQjJVOjVBcyt7gan9IHIBw&amp;bvm=bv.84607526,d.ZGU&amp;psig=AFQjCNF0lqQiCY2P0l-AuVlyiL8h3HSYTA&amp;ust=1422547348417414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hyperlink" Target="http://www.google.co.uk/url?sa=i&amp;rct=j&amp;q=&amp;esrc=s&amp;frm=1&amp;source=images&amp;cd=&amp;cad=rja&amp;uact=8&amp;ved=0CAcQjRw&amp;url=http://www.desdemonadespair.net/2012/08/millions-suffer-from-late-monsoons-in.html&amp;ei=gQjJVJCWDarD7gaOjoDoCA&amp;bvm=bv.84607526,d.ZGU&amp;psig=AFQjCNEJPMGZY2P-U2AqtagaA4ICDnwyZQ&amp;ust=142254744423135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jpeg"/><Relationship Id="rId4" Type="http://schemas.openxmlformats.org/officeDocument/2006/relationships/hyperlink" Target="http://www.google.co.uk/url?sa=i&amp;rct=j&amp;q=&amp;esrc=s&amp;frm=1&amp;source=images&amp;cd=&amp;cad=rja&amp;uact=8&amp;ved=0CAcQjRw&amp;url=http://www.thehindu.com/news/national/india-bangladesh-hold-talks-on-sharing-of-teesta-water/article257120.ece&amp;ei=hw3JVITjGMbD7gaoi4GADg&amp;bvm=bv.84607526,d.ZGU&amp;psig=AFQjCNFTk8K8m8mn3M3SLjxxXtmiNpi-OA&amp;ust=142254868350037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936848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</a:rPr>
              <a:t>Environmental flows in IWRM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33078" y="620688"/>
            <a:ext cx="61912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600" b="1" kern="0" dirty="0">
                <a:latin typeface="+mj-lt"/>
                <a:ea typeface="+mj-ea"/>
                <a:cs typeface="+mj-cs"/>
              </a:rPr>
              <a:t>Mike Acreman</a:t>
            </a:r>
            <a:endParaRPr lang="en-US" sz="360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29698" name="Picture 2" descr="http://soer.justice.tas.gov.au/2009/image/126/ilw/o-Waterlanduse-126-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6667500" cy="4152901"/>
          </a:xfrm>
          <a:prstGeom prst="rect">
            <a:avLst/>
          </a:prstGeom>
          <a:noFill/>
        </p:spPr>
      </p:pic>
      <p:pic>
        <p:nvPicPr>
          <p:cNvPr id="6" name="Picture 7" descr="http://www.bmbf.wasserressourcen-management.de/_img/common/IWRM_logo.jpg"/>
          <p:cNvPicPr>
            <a:picLocks noChangeAspect="1" noChangeArrowheads="1"/>
          </p:cNvPicPr>
          <p:nvPr/>
        </p:nvPicPr>
        <p:blipFill>
          <a:blip r:embed="rId4" cstate="print"/>
          <a:srcRect l="7596" r="21505"/>
          <a:stretch>
            <a:fillRect/>
          </a:stretch>
        </p:blipFill>
        <p:spPr bwMode="auto">
          <a:xfrm>
            <a:off x="6300191" y="5085184"/>
            <a:ext cx="279655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t="8023"/>
          <a:stretch>
            <a:fillRect/>
          </a:stretch>
        </p:blipFill>
        <p:spPr bwMode="auto">
          <a:xfrm>
            <a:off x="251520" y="5085184"/>
            <a:ext cx="336232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203848" y="4869160"/>
            <a:ext cx="6120680" cy="935385"/>
          </a:xfrm>
        </p:spPr>
        <p:txBody>
          <a:bodyPr/>
          <a:lstStyle/>
          <a:p>
            <a:pPr>
              <a:defRPr/>
            </a:pPr>
            <a:r>
              <a:rPr lang="en-GB" sz="3200" b="1" dirty="0" smtClean="0">
                <a:latin typeface="+mn-lt"/>
              </a:rPr>
              <a:t>Brisbane Declaration 2007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i="1" smtClean="0"/>
              <a:t>Environmental flows describe the quantity, timing and quality of water flows required to sustain freshwater and estuarine ecosystems and the human livelihoods and well-being that depend on these ecosystems.</a:t>
            </a:r>
            <a:endParaRPr lang="en-GB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157788"/>
            <a:ext cx="336232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84802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/>
              <a:t>Managing water at the basin scale</a:t>
            </a:r>
            <a:endParaRPr lang="en-GB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6513" y="274638"/>
            <a:ext cx="9144000" cy="850900"/>
          </a:xfrm>
        </p:spPr>
        <p:txBody>
          <a:bodyPr/>
          <a:lstStyle/>
          <a:p>
            <a:r>
              <a:rPr lang="en-AU" sz="4100" b="1" smtClean="0"/>
              <a:t>How much water does a river need?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79388" y="1341438"/>
            <a:ext cx="8229600" cy="4525962"/>
          </a:xfrm>
        </p:spPr>
        <p:txBody>
          <a:bodyPr/>
          <a:lstStyle/>
          <a:p>
            <a:r>
              <a:rPr lang="en-AU" smtClean="0"/>
              <a:t>No single answer</a:t>
            </a:r>
          </a:p>
          <a:p>
            <a:r>
              <a:rPr lang="en-AU" smtClean="0"/>
              <a:t>Over 250 methods</a:t>
            </a:r>
          </a:p>
          <a:p>
            <a:r>
              <a:rPr lang="en-AU" smtClean="0"/>
              <a:t>Big questions</a:t>
            </a:r>
          </a:p>
          <a:p>
            <a:pPr>
              <a:buFontTx/>
              <a:buNone/>
            </a:pPr>
            <a:r>
              <a:rPr lang="en-AU" smtClean="0"/>
              <a:t>What sort of river do you want?</a:t>
            </a:r>
          </a:p>
          <a:p>
            <a:pPr>
              <a:buFontTx/>
              <a:buNone/>
            </a:pPr>
            <a:r>
              <a:rPr lang="en-AU" smtClean="0"/>
              <a:t>What are the pressures on the river?</a:t>
            </a:r>
          </a:p>
          <a:p>
            <a:pPr>
              <a:buFontTx/>
              <a:buNone/>
            </a:pPr>
            <a:r>
              <a:rPr lang="en-AU" smtClean="0"/>
              <a:t>What will the future bring?</a:t>
            </a:r>
          </a:p>
          <a:p>
            <a:pPr>
              <a:buFontTx/>
              <a:buNone/>
            </a:pPr>
            <a:endParaRPr lang="en-AU" smtClean="0"/>
          </a:p>
        </p:txBody>
      </p:sp>
      <p:sp>
        <p:nvSpPr>
          <p:cNvPr id="9220" name="AutoShape 2" descr="data:image/jpeg;base64,/9j/4AAQSkZJRgABAQAAAQABAAD/2wCEAAkGBhMSEBIUExQUFRQVEBQSFBUUFBUPEBUUFBQVFBQUFBQXGyYeFxkjGRQUHy8gJCcpLCwsFR4xNTAqNSYrLCkBCQoKDgwOGg8PGikkHCQpLCkpLSwsKSksKSwpLCwpLCwsLCkpLCkpKSwpKSkpKSosKSwpKSksLCkpKSwpKSwpLP/AABEIAMIA/AMBIgACEQEDEQH/xAAcAAABBQEBAQAAAAAAAAAAAAAFAAIDBAYBBwj/xABDEAABAwIEAwUFBQUGBgMAAAABAAIDBBEFEiExBkFREyJhcZEUgaGxwQcyQlLRJGJyovBjgpKywuEzNENzs/EWFyP/xAAbAQACAwEBAQAAAAAAAAAAAAACAwEEBQAGB//EAC4RAAIBAwMDAgYCAgMAAAAAAAABAgMEERIhMQUTQWGBBhQiMlFxQrEj0TNSof/aAAwDAQACEQMRAD8AxTnnxTo3lV/aE4VC9UomZknc87JsEJcbLgPU9B6q7hhF+R71r8kfB2Ml1mGgjUclE/Bfy+iOMh0Tcm6r91hYBjKYMbZxv9FzsgdkQbhRcdbojFhgAshdVHaQPBDbQbo9h9Gdyn02HtHJE4mWSJ1Uw4xGsprBQVMWhV5rLrr6cJKkMwZ7KbqRt0VfSDoqc0dkalkDGAZPdcbUWU08aHVTrJ0VqAZa9sSNWUDbV6qYVd03tEai/JXnZW4Ki6FRq7HIAocTkwq2ZONVohD6wclXqas2Qqm2zsl6rrPFB6yqHqqc9Wb7qu+S6sQpaQHIkfN00UD5T1TGhzjYKUUDvemtJHZyPjbcabovSwE25aIbDCRoN0fpGmwv0VeowkXIm2UzVE1SsaqbYxEgT7LjGqQNQZJPIWqRq7GBzTrLb2K50uIAcN2m4B1b6dUb9uMsoe9rWusA7I0MBsNNBoPRVMHpmvniY++V0jWm1gSCR1W6414WZCDJELCFsbnX1cWTFzRcga5XMIueRVGrJRqpPyMisxyVqYgtVhkCEUNVdt/ki1LOCEmaaCTLrIxZSxsUcZUwISHkMeGqVllBmUZnshwSEWOUl0JbXhSe3jqo0MnKLsllRnUUmJhVKivCOMGC2dmGhQqoiOqc/E7FVarEhyVuEGhTYLnABNuqbHUgJlRUXJVYq9GOwrIRNWnsqLnUoXddzotCI1BttQOqjnqwUKzFPZcKO2kTqFM2+ylpqTMPFRdpYolSi4FkM24ohD6bC7WOl1csOfJdhiPVR1EoCrOTY1LBJDEDyRGGJCYKsBGaSYEXSKmQ0idtOpBGndsAmuqAq+4Qki5QvmUZnXYZx5kFI1qY0KZi3CtkuYdpLH4SMP8AMF61xVFeSeMfjwovF9e9FKX8/BeRQGxB6OB+K9ixg/t+H32lpZoT4h7SbfELKvF/kT/ZYpcNHjfbuYczNvxN2I8QUTw7iHbY/ByGVbSx5tuHEemhuqk1Lm77NHcwtPQpLgq5wbunx2MmxOU/vafHZX21P/v/AHXmtNin4XjUaG6JwTuGsby3wvdv+EqtK0T+xhqrp+43zJkyZ5WTh4lmj++wPHVpyO9Nvkr9NxfA7RxdGejxb4qrOlKHKG6lLgmnZJe/JNbUPtr1V6OqZIO65rvIgpr4wiUl5OwwVUVZJtsozVOsrdTSg62Q6o7o+isRSYLyVw4uKTx1UTJbeqmMt0/ABHHBe90ySAKRxJOirS7o1uCJ8Sa1dzLl0xAlhgC72ovZVw5Ilc0RkkkKdBVZSobphXaUdkNx4noqstbcofnKlhYd0l00g9TL8Ul1fgrso3QeO5IVsMHNIlFeRiYVGJ3TvbUGy66FTsfYJTponIQbV3Kl7VDmTKYTqNBOTHNCma1Na1StatAUOYvWOJajK7CJejhc+fZ3XlTW7+RXpHGDr4Zh0nMW/wDGD/pWbdbzj7/0Pp8Mw/FlJlrKlnSeS3vdcfCyz7JC13ktp9oMP7bI4f8AUZFKP78YKyE8d9Ro4K/QeacX6CJbNnZ6RsouNHW3VCOd8Rs7+vJTZi3vN2/EOivMcyZmvpzHkmPD42YPHPA+mrg4dVLJSNdyB+fuKCz0b4zcajr+oVujxIGwdoVGtZ0yI07ZiWqTBiZYww6mRoF+6dXW+8tZO6aE5ZWf4ha/k7mglLOWua7fKQ4e43HyXszqdk0YJAc1wDrEZgLi/PbdeO+I7h2k4SivpeTXsY600zzH2xjuT2+Xe+aG4jTtyueJLhoJItZy3mJ8DsNzGSzwtmb6bhZLHOGpGQyG7TZhJtf5LNs+sylJKM/Pks1bZYy0ZEYnH1t5gqRtfGfxBBpYTqqrmr3MasvKMdwRrIqxvJw9R+qe/K7W/wAv1WNSzI+7gjQawt8U1ZdlQRsSPerLMXkHO/nqmKqgXTZoLJFBBjr+g9FJDizn6CwPK+xTFUiwHTaCy4UKkxZ7DZzRf3hObjjebSPKxU60iO3II3Xc5VVuIxkfet53UscocLg3CLKZ2GidkxCl9qKrBSB45oXFHZZZhqNVPG+6oiQck5syU4ZJyEA+ykE6DuqDcrntRQ9rJ2oY1qlY1SthV2PB5SLiN1utlLmvIRTYF6HjwzYHRHo9o9WvCxD6JzbFzSPMWW6nZmwCH92Zv+Zw+qo3D+qD9R9Nc/oz3F7czaKT89DGD5xks+iydRFY3C9Uwvh6Orw+mzlwdH2sYLSDpnJFwRqglZ9njgXBkjDbk4FhsdjpoqkOrW1CToVJYaGO1qS+tIwDRrfruOSpzRmNwc3Qcv08ltKzgSpZr2RcOrCH/JA6qgNi1zSD0IIPxV+N3Rrr/HJP3FOlKPKIqapD23G/MKrVYaNXM25j9FXDHRu00I+KJ01TcX9QmwrRqrTLkW4OG6KtBVFuh1HxXt/DNT2lJASSHdmBfrluPfsF4zU0I+83TqOS9H4KxLLTRNcAW2PeBuW67Pby8wvI/FNOTt4+jNPp+HI2ElTl++LD8zdW+8ckM4jgD6WY91w7JxDgfC+6LxS6dQh+LUDRDMWaXifcNNge6d27XXgrR4rwfqjWnsmjw2eEH+tfUKhPTopO7wzDqNHDzCr6HY38Do70X3CniSPLy2A0kCrvZZG5KcHwPiqNXRELp0vKIjMHppTym2VcecKlit19U+OkvuQFYZQt63TY05MCU0kXRhbpGg5weiq1WCPYLizhztuPdzReiytAbt8VdPirroqS3KHflGW3BiyERwqqt3TzU2N0f4wNNjbr1QgghVGu3IupqrHY04SQjC53GQAk2sUYsnxkpboQ4uL3OJJJIgWcK4ukJWUkHrlV9nzC4OZ3bchq0o7Q4KGNtuirJvco6ittoAvKutOSwzU0JbgXGeGWTAX35KLDcIzYZJAdclQR0uGyXRn2vw1um4A67KkdKlx9bH6oZTlg5RRBgGHdjTFm1pS4eGZo/RLEYDo9n32+jmndp8EVbbK4DkWlV5RovF9Zz8y5ehq2z+jAKgqL96PW33o795p52VoxMmZcgOaeTgHfPZNqaEOIc3uyDZw0v4HqqJkdC/NbuuPfb483D9Fj/VzB4Zaa1ADivgWJzO0jZlI+8G6XHUDwWGHDZzDLIBfbOLD1C9yYQ4XHMLCcT4P2UmYDuP1HQO5j6rWsOq14PS5blapRhLwZ1nCVU0X7MPb1jcJPgNUewzDbsAa17JY22exwILhfR7b772IVXDMZfA4a3bzaengt7h1e2Rocw3afUdQrfUer1qtPt1Yp/hoGlbRhLVF+xncNxkxHLJqw8+bVonjM24Ojmnxa4EKnjWC5wXxjvc27h3l0KC4TjfYuyPByXsQd2dVgQxUkpx5TWxdeGmea1kVyfPyI/VUJW66i/iNCjNc5ud9jduYgH8QFza46KlJBfy6r7VQkpQTX4PJz5eSh77+B3TbqzJSKB1OVZTF4BdXSm9wNFUcyyNOgKoVdOQdlXqwS3Gwl4ZTN1JT1BYevgdiuOYU3KqqljdMY8eQ5R4uzYty++4RJtQ07LJN0VqCrcCLXPgBcq5Tu0libKs7dN/SaVwBFjqCLFBpMCOY2It8VOyWcWzROF9swyfNEaMZj3yxnnmd8ACuld2zWXJAQo1YcIEYbR5Xv8LN/VEbLSN4OlfEZYXRzC1yGOs8W11a4A7XWfc1BQuaNbPakngbOE4/eiKyVk5y4rYpjSkupWXEHvQlK6GXXBIE9hXkjVO9muYC23tjekt/5GlTMUeC/8esHXsz6x2+ih8BLk5PUOjhneACWxFwvtoQeXgsvD9oQt/8ApEfEsdf4OH1Woqm5o5m9YJB/JdePOcjh023vM92OWgJVp0vtZ6LTccUx0cXgeLD9CrrccpJRYTR66Wcch/msvJnFMkNx8iqlT4VoSeYSaGR6jJco9joZmt7oNxuCDmHw5K1VUrZGFrhcHkV4bDiT4zvp1Fx8lq8J40nit3hIz8r+96O3Cybj4Uq/dRnl/jgsK/j/ACRbxnh98Tu7dzd9BdwH1XOG8QdFLbXK7cbDzCNf/L6adgzEwvGoJBc0EfvD37oT2sbpnNY4EkFwDLOYT1aRtccuqzJ29xCLp14P9luFWEt4s3UEwICGY7w82cXFmyDZ21+gch2D4w1tmuJG2+m60scocNNfksCUZUZZRYa/B5RWUhjeQ9jczTYhwB+PRKGan2fTt8TG58Z+ZHwXoXEOANqG3Gkg+67qPyu8F5zW0To3Fr2lpB2P06r0dn1CdSOIzaf7Ks6a8osSYFHLlNPcC33HPBcDfYX30TRwZKRfK4DnfLf3BDMxabg2PUaFTRYvM0m0j9d9b/NaXz99FYjUz+xPYot7xD9DwLC6wdJIHZdsrRr0T6/7LGPBDZD/AHmjfzCzr8alJBc8mx0uT66WR2i47extnMDvHMR81UqdR6kuKmfQZG3t/wDqZKr+z+WNxaWSmxOrWXaRfcEBV3cIZTYxy38WkX+C33/2L1jt4ZroZiHHs79GWjFtxq71K6N/fz2a/wDSHRooD03CEcfeqGiJlrgu++fJh1Ka+sjj0p48v9o4Ayf3Rsz5qF+eV1zmc4nc953qrIwSS1zYW1NzsOp6J2uWc1Z/6Awl9iBkri43cS4ncm5PxUWVSSm2nx+qFVWKtYe73j8PVXKUJVNoIU2lu2afBsSmgkDoic3Mbgga2PgqmKz55pHgBuZxNm6NBOpA991noOIZ72YQ2/QD5oxe63uk2U6M5VJLlFO6rKcUkNXF1Ir0SZnMaVyydZKyIg9j7VTRVNkPYSpmBeYwaQWjqrqTBX/tk46wRH/OPoEOiareB6Vx/eph/K8j6pUlswovctwR3fvuC31aQvGp2WJHQlexQXEjf4/qvI8VZaaUdJHj+YrS6f8AdJfoRXKR181EU/Nqk4LZ0lPOCjUjRcoazKbHZWJY9EMkBvskTWl5HReUaEPurOA0uasgGusgNxqdATe3hZA6Ct2BWjwKrbHPG933Q7vEb2ILSR5Xuq15HuW89K3w/wCgqT7dRZ4yb6amP42tcfzWtfwI5KakcGjujQm3kTtdXGP0Gt2uALXDUEHZQywXBFuS+LVcpuL5PXRw0Q4hxLDTlva5xmvYhpfbKQDe3mhGK49h9TGWmYNP4XOY4EHlyQjj+UnsDs7K8EeRasRLL/Wy9l0r4fo3FvGtqal6GTcXcqdRxSLdVWRNcW9o11iRdpu025g2UPtsf5h6oFWjvH3FU3LafSVHbUVfmG9zTmqZ+Zvqkapv5h6hZNyYUt9KX5J+ZZrDVN6/EKJ1c38w9QsoUsqldLx/Ih3DNlBxA2MfeAHOxF06TjyzS1jGuP4S65Y3xy/iPnceCxRamkI49KpZzPcjvy/iEMRxSSVxL3E39w9AqIF01XaEC/itmhRgnpisIrzk+WO9nyt8d0ao58zAfcqLiLaruFTAOLL76jzWm0obFRNyW4TslZdSUgnLJWXUlJB6c2VWI50IbOpmVC85g0MhuOdW8Il/bY/GCQejmn6oCypV/BJ71tP5Sj4NP+lKktmSnuG5TaU+En+peVcVR5ayoH9s8+pv9V6TiFRlnkHR5+iwPGzAK6fTQuDvVoP1VuweJ+wutwZpz11sidKLKC621IpuJY3VSqo76hSNup2v01UtKSIWYgN7HDe6uUOIluh2+KuSQAofNSEFUakZQeYlmMk+T1n7PMYEkb4Sb5AHM/hNg5vuNj7ytY+nsvGeBq50VTcGw7N29yNS3ey9jpKzO0Hr02Xy3r9BRupSjtnD9zftHLtow/2jRd6H+B3+YbrDSRBewcTcPe1NblcGvaTa+xBtcH0XmOJ4YYZHRyCzmmx5jUXBB6WXtPhu6pVLWNJP6lyjLvYyU3J8Gcr6e4v0+SEvatRJSnla3jzQeSkIJ0XoKy8lSDBL2+CYR4IhJD4KPsT4fNVsjCjkXCFedTgb/wBe5VZG9Ao1JHEFk0lTGArnYIXL8EkGZdbJZTdgl2KhNo7KFHUHrv71Zwz/AI7PF1vUKrkRjhqiJlzkd1oOvIuI0A6p6nLbILwF3xWTVcqLFVSFfi8oqsaknWSsiINS2oUrKhDGvUjZVhuJcCrKhE+H6j9sp/43D1Yf0WcZIiuBOtVU5/tgPUEIJLZhJ7h3iObLVS+YPq0IXifZzSmR7GuJawXI6NAtZEuLY/2t/i1h/lQdwS6eyTX4Jl+BhwyA/wDTaPK4+qrScMwnUF7T4EOHoQiEbbq1FS81YVWUfIGlMzknCH5Zj723HwKrP4Ql5SNPq36LaNpNFG6KyJXVReTu2jEP4XnHj5EH5lRTYJK0asd72k/K63gYuPGqZ81LyR20YvAKTJI5zyWAMtmyuBBcRbTQnbktjRcRNi0zdoOo0+F1IERw2sa2zXtaR5ArAv7CN3PW37F6jcOmtJdoMeglFxI0Ho4gH5rNcf0TSY5QR3hkOo3bqD6aLWiKneT3Iz5sb+itNoIjYFjCBsC0EDyCpWFg7G4VaEtvK9BlaoqsNLPEpKbm028iLeiH1VO8+J8BYlfRIwmAixijt/A39FlcX+z+CRxdETEfygZo/c3dvyXqY39ObxNYM7suK2Z4g+E88w8wmezg7n4r1x32aE6GZlv+2b+l1eofsrpgRnc5/kBGPkShnWpLhhKMn4PFzRt8Ex1Kvoqm4CoGi3s0Z8XDOfUqOo4Fpfw08LelmD9FVV1HPAzts+dfZh4fNdZhznHutcfJrj9F9AjhFtjlYxvk0D6KKbho292nRMVaLA0s8Ph4VqHDSMgfvEM+B1U7eCpPxuaB4XcV6tTYBIZLPbYag/QqvjXC74mlzTmAF7fi9ycpx1YyC4s8zPDMbTqc1vc39VfY0NbYWA5W2U9QSSbqq4LSjBIrNsieUyykcFyyehY0BODfBJcJXHFyKourkYQymsFeZJoqFSCXA9MuRhEMNfaaE9J4/i4BCo5VcppgHMP9pGfRwKqzi8DE9zWcZj9pB6xM+oQloRjjhwE0R6wj4OKzgr2jn/V/9kmlFuCYc2kwnHGr0RQSPE29VaFeLbqZU5HKSCvaKtK5D3YkD0UbsUaOa5U5E6kFom23TnkIUzE78081wXduRGpFsyLtwdgqXbKSN6nTg7OS9EHZhYkarXUUoyjyQDD4MwvbyRaD6qrVaGRyFg7n4KCQglRucbBOhASMB8nWtU0ae2EJ5aAobCRJGnqJsqkzJbRI0tukY9E8LhXElWWn8PRV5G6WdZESVBNGCjTIweScZYblqCWt0cNLDcjfZZl7V7XiFAHcrrzni7BRE4OaCM17gbea3LW5TxBlGrTa3Mo5qZZTvbZQuWknkrDSmkJy4iIIWGynbUFVmqRqFpHJlplSrEFUczdfxD4EKgFI11kucFhhKR6D9pj+9THrE6/+IH6rEufo3yPwJW1+0ht4KN/Vrh/KwrCuPdHm75hVbRZpr3G1niRKJk91cdrqoldXNCFaiz7W7quCYqC6cF2hEai2yqU7a9DwV3MocETqDsWJttqidJMDY8rrJMcjlA4houqlWkksjISPQsOcCwdFYp5hcrNUdfZth0UsGJG+6ypU3uW1M04dfVSBwCGwVZICeKm7knAWQwKi+y7clV2yCy4KwddUDQaLIanhyijm0Xc6FhIsByddQNcn5lBw8lRSNTXTKOWdSjjkhCzfEVJnYdLm2nmjpdsqlYEyEtMsgSWUeQ4rSljyDzsUOc1b3iPA3SkOYBcaHyQmq4TNtDY22W7SuY6Vnkoypsy1k7N4KaSlIzA8lUKuJ5EldqlCSSMEcE7r5LqSGXDJXJ6Fx/8A8nQ+/wDyNWDd90eZ+iSSo2f/AB+7HVuRi6kktAriXQkkuOHBdG6SShnIfH95Ho9h5JJKpcDoBCn+ikhPeSSWfIsGgpz3UoT3j5pJKs/IwKNOih/EkkkhklM4235ohTrqSCQSJinnZJJAGUHnfzTXnRJJGCRznQKvIUkkSIYLqHG6irB3UklYjyhTMLiDbF/v+aCJJLbpfaUp8n//2Q=="/>
          <p:cNvSpPr>
            <a:spLocks noChangeAspect="1" noChangeArrowheads="1"/>
          </p:cNvSpPr>
          <p:nvPr/>
        </p:nvSpPr>
        <p:spPr bwMode="auto">
          <a:xfrm>
            <a:off x="0" y="-893763"/>
            <a:ext cx="2400300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9221" name="AutoShape 4" descr="data:image/jpeg;base64,/9j/4AAQSkZJRgABAQAAAQABAAD/2wCEAAkGBhMSEBIUExQUFRQVEBQSFBUUFBUPEBUUFBQVFBQUFBQXGyYeFxkjGRQUHy8gJCcpLCwsFR4xNTAqNSYrLCkBCQoKDgwOGg8PGikkHCQpLCkpLSwsKSksKSwpLCwpLCwsLCkpLCkpKSwpKSkpKSosKSwpKSksLCkpKSwpKSwpLP/AABEIAMIA/AMBIgACEQEDEQH/xAAcAAABBQEBAQAAAAAAAAAAAAAFAAIDBAYBBwj/xABDEAABAwIEAwUFBQUGBgMAAAABAAIDBBEFEiExBkFREyJhcZEUgaGxwQcyQlLRJGJyovBjgpKywuEzNENzs/EWFyP/xAAbAQACAwEBAQAAAAAAAAAAAAACAwEEBQAGB//EAC4RAAIBAwMDAgYCAgMAAAAAAAABAgMEERIhMQUTQWGBBhQiMlFxQrEj0TNSof/aAAwDAQACEQMRAD8AxTnnxTo3lV/aE4VC9UomZknc87JsEJcbLgPU9B6q7hhF+R71r8kfB2Ml1mGgjUclE/Bfy+iOMh0Tcm6r91hYBjKYMbZxv9FzsgdkQbhRcdbojFhgAshdVHaQPBDbQbo9h9Gdyn02HtHJE4mWSJ1Uw4xGsprBQVMWhV5rLrr6cJKkMwZ7KbqRt0VfSDoqc0dkalkDGAZPdcbUWU08aHVTrJ0VqAZa9sSNWUDbV6qYVd03tEai/JXnZW4Ki6FRq7HIAocTkwq2ZONVohD6wclXqas2Qqm2zsl6rrPFB6yqHqqc9Wb7qu+S6sQpaQHIkfN00UD5T1TGhzjYKUUDvemtJHZyPjbcabovSwE25aIbDCRoN0fpGmwv0VeowkXIm2UzVE1SsaqbYxEgT7LjGqQNQZJPIWqRq7GBzTrLb2K50uIAcN2m4B1b6dUb9uMsoe9rWusA7I0MBsNNBoPRVMHpmvniY++V0jWm1gSCR1W6414WZCDJELCFsbnX1cWTFzRcga5XMIueRVGrJRqpPyMisxyVqYgtVhkCEUNVdt/ki1LOCEmaaCTLrIxZSxsUcZUwISHkMeGqVllBmUZnshwSEWOUl0JbXhSe3jqo0MnKLsllRnUUmJhVKivCOMGC2dmGhQqoiOqc/E7FVarEhyVuEGhTYLnABNuqbHUgJlRUXJVYq9GOwrIRNWnsqLnUoXddzotCI1BttQOqjnqwUKzFPZcKO2kTqFM2+ylpqTMPFRdpYolSi4FkM24ohD6bC7WOl1csOfJdhiPVR1EoCrOTY1LBJDEDyRGGJCYKsBGaSYEXSKmQ0idtOpBGndsAmuqAq+4Qki5QvmUZnXYZx5kFI1qY0KZi3CtkuYdpLH4SMP8AMF61xVFeSeMfjwovF9e9FKX8/BeRQGxB6OB+K9ixg/t+H32lpZoT4h7SbfELKvF/kT/ZYpcNHjfbuYczNvxN2I8QUTw7iHbY/ByGVbSx5tuHEemhuqk1Lm77NHcwtPQpLgq5wbunx2MmxOU/vafHZX21P/v/AHXmtNin4XjUaG6JwTuGsby3wvdv+EqtK0T+xhqrp+43zJkyZ5WTh4lmj++wPHVpyO9Nvkr9NxfA7RxdGejxb4qrOlKHKG6lLgmnZJe/JNbUPtr1V6OqZIO65rvIgpr4wiUl5OwwVUVZJtsozVOsrdTSg62Q6o7o+isRSYLyVw4uKTx1UTJbeqmMt0/ABHHBe90ySAKRxJOirS7o1uCJ8Sa1dzLl0xAlhgC72ovZVw5Ilc0RkkkKdBVZSobphXaUdkNx4noqstbcofnKlhYd0l00g9TL8Ul1fgrso3QeO5IVsMHNIlFeRiYVGJ3TvbUGy66FTsfYJTponIQbV3Kl7VDmTKYTqNBOTHNCma1Na1StatAUOYvWOJajK7CJejhc+fZ3XlTW7+RXpHGDr4Zh0nMW/wDGD/pWbdbzj7/0Pp8Mw/FlJlrKlnSeS3vdcfCyz7JC13ktp9oMP7bI4f8AUZFKP78YKyE8d9Ro4K/QeacX6CJbNnZ6RsouNHW3VCOd8Rs7+vJTZi3vN2/EOivMcyZmvpzHkmPD42YPHPA+mrg4dVLJSNdyB+fuKCz0b4zcajr+oVujxIGwdoVGtZ0yI07ZiWqTBiZYww6mRoF+6dXW+8tZO6aE5ZWf4ha/k7mglLOWua7fKQ4e43HyXszqdk0YJAc1wDrEZgLi/PbdeO+I7h2k4SivpeTXsY600zzH2xjuT2+Xe+aG4jTtyueJLhoJItZy3mJ8DsNzGSzwtmb6bhZLHOGpGQyG7TZhJtf5LNs+sylJKM/Pks1bZYy0ZEYnH1t5gqRtfGfxBBpYTqqrmr3MasvKMdwRrIqxvJw9R+qe/K7W/wAv1WNSzI+7gjQawt8U1ZdlQRsSPerLMXkHO/nqmKqgXTZoLJFBBjr+g9FJDizn6CwPK+xTFUiwHTaCy4UKkxZ7DZzRf3hObjjebSPKxU60iO3II3Xc5VVuIxkfet53UscocLg3CLKZ2GidkxCl9qKrBSB45oXFHZZZhqNVPG+6oiQck5syU4ZJyEA+ykE6DuqDcrntRQ9rJ2oY1qlY1SthV2PB5SLiN1utlLmvIRTYF6HjwzYHRHo9o9WvCxD6JzbFzSPMWW6nZmwCH92Zv+Zw+qo3D+qD9R9Nc/oz3F7czaKT89DGD5xks+iydRFY3C9Uwvh6Orw+mzlwdH2sYLSDpnJFwRqglZ9njgXBkjDbk4FhsdjpoqkOrW1CToVJYaGO1qS+tIwDRrfruOSpzRmNwc3Qcv08ltKzgSpZr2RcOrCH/JA6qgNi1zSD0IIPxV+N3Rrr/HJP3FOlKPKIqapD23G/MKrVYaNXM25j9FXDHRu00I+KJ01TcX9QmwrRqrTLkW4OG6KtBVFuh1HxXt/DNT2lJASSHdmBfrluPfsF4zU0I+83TqOS9H4KxLLTRNcAW2PeBuW67Pby8wvI/FNOTt4+jNPp+HI2ElTl++LD8zdW+8ckM4jgD6WY91w7JxDgfC+6LxS6dQh+LUDRDMWaXifcNNge6d27XXgrR4rwfqjWnsmjw2eEH+tfUKhPTopO7wzDqNHDzCr6HY38Do70X3CniSPLy2A0kCrvZZG5KcHwPiqNXRELp0vKIjMHppTym2VcecKlit19U+OkvuQFYZQt63TY05MCU0kXRhbpGg5weiq1WCPYLizhztuPdzReiytAbt8VdPirroqS3KHflGW3BiyERwqqt3TzU2N0f4wNNjbr1QgghVGu3IupqrHY04SQjC53GQAk2sUYsnxkpboQ4uL3OJJJIgWcK4ukJWUkHrlV9nzC4OZ3bchq0o7Q4KGNtuirJvco6ittoAvKutOSwzU0JbgXGeGWTAX35KLDcIzYZJAdclQR0uGyXRn2vw1um4A67KkdKlx9bH6oZTlg5RRBgGHdjTFm1pS4eGZo/RLEYDo9n32+jmndp8EVbbK4DkWlV5RovF9Zz8y5ehq2z+jAKgqL96PW33o795p52VoxMmZcgOaeTgHfPZNqaEOIc3uyDZw0v4HqqJkdC/NbuuPfb483D9Fj/VzB4Zaa1ADivgWJzO0jZlI+8G6XHUDwWGHDZzDLIBfbOLD1C9yYQ4XHMLCcT4P2UmYDuP1HQO5j6rWsOq14PS5blapRhLwZ1nCVU0X7MPb1jcJPgNUewzDbsAa17JY22exwILhfR7b772IVXDMZfA4a3bzaengt7h1e2Rocw3afUdQrfUer1qtPt1Yp/hoGlbRhLVF+xncNxkxHLJqw8+bVonjM24Ojmnxa4EKnjWC5wXxjvc27h3l0KC4TjfYuyPByXsQd2dVgQxUkpx5TWxdeGmea1kVyfPyI/VUJW66i/iNCjNc5ud9jduYgH8QFza46KlJBfy6r7VQkpQTX4PJz5eSh77+B3TbqzJSKB1OVZTF4BdXSm9wNFUcyyNOgKoVdOQdlXqwS3Gwl4ZTN1JT1BYevgdiuOYU3KqqljdMY8eQ5R4uzYty++4RJtQ07LJN0VqCrcCLXPgBcq5Tu0libKs7dN/SaVwBFjqCLFBpMCOY2It8VOyWcWzROF9swyfNEaMZj3yxnnmd8ACuld2zWXJAQo1YcIEYbR5Xv8LN/VEbLSN4OlfEZYXRzC1yGOs8W11a4A7XWfc1BQuaNbPakngbOE4/eiKyVk5y4rYpjSkupWXEHvQlK6GXXBIE9hXkjVO9muYC23tjekt/5GlTMUeC/8esHXsz6x2+ih8BLk5PUOjhneACWxFwvtoQeXgsvD9oQt/8ApEfEsdf4OH1Woqm5o5m9YJB/JdePOcjh023vM92OWgJVp0vtZ6LTccUx0cXgeLD9CrrccpJRYTR66Wcch/msvJnFMkNx8iqlT4VoSeYSaGR6jJco9joZmt7oNxuCDmHw5K1VUrZGFrhcHkV4bDiT4zvp1Fx8lq8J40nit3hIz8r+96O3Cybj4Uq/dRnl/jgsK/j/ACRbxnh98Tu7dzd9BdwH1XOG8QdFLbXK7cbDzCNf/L6adgzEwvGoJBc0EfvD37oT2sbpnNY4EkFwDLOYT1aRtccuqzJ29xCLp14P9luFWEt4s3UEwICGY7w82cXFmyDZ21+gch2D4w1tmuJG2+m60scocNNfksCUZUZZRYa/B5RWUhjeQ9jczTYhwB+PRKGan2fTt8TG58Z+ZHwXoXEOANqG3Gkg+67qPyu8F5zW0To3Fr2lpB2P06r0dn1CdSOIzaf7Ks6a8osSYFHLlNPcC33HPBcDfYX30TRwZKRfK4DnfLf3BDMxabg2PUaFTRYvM0m0j9d9b/NaXz99FYjUz+xPYot7xD9DwLC6wdJIHZdsrRr0T6/7LGPBDZD/AHmjfzCzr8alJBc8mx0uT66WR2i47extnMDvHMR81UqdR6kuKmfQZG3t/wDqZKr+z+WNxaWSmxOrWXaRfcEBV3cIZTYxy38WkX+C33/2L1jt4ZroZiHHs79GWjFtxq71K6N/fz2a/wDSHRooD03CEcfeqGiJlrgu++fJh1Ka+sjj0p48v9o4Ayf3Rsz5qF+eV1zmc4nc953qrIwSS1zYW1NzsOp6J2uWc1Z/6Awl9iBkri43cS4ncm5PxUWVSSm2nx+qFVWKtYe73j8PVXKUJVNoIU2lu2afBsSmgkDoic3Mbgga2PgqmKz55pHgBuZxNm6NBOpA991noOIZ72YQ2/QD5oxe63uk2U6M5VJLlFO6rKcUkNXF1Ir0SZnMaVyydZKyIg9j7VTRVNkPYSpmBeYwaQWjqrqTBX/tk46wRH/OPoEOiareB6Vx/eph/K8j6pUlswovctwR3fvuC31aQvGp2WJHQlexQXEjf4/qvI8VZaaUdJHj+YrS6f8AdJfoRXKR181EU/Nqk4LZ0lPOCjUjRcoazKbHZWJY9EMkBvskTWl5HReUaEPurOA0uasgGusgNxqdATe3hZA6Ct2BWjwKrbHPG933Q7vEb2ILSR5Xuq15HuW89K3w/wCgqT7dRZ4yb6amP42tcfzWtfwI5KakcGjujQm3kTtdXGP0Gt2uALXDUEHZQywXBFuS+LVcpuL5PXRw0Q4hxLDTlva5xmvYhpfbKQDe3mhGK49h9TGWmYNP4XOY4EHlyQjj+UnsDs7K8EeRasRLL/Wy9l0r4fo3FvGtqal6GTcXcqdRxSLdVWRNcW9o11iRdpu025g2UPtsf5h6oFWjvH3FU3LafSVHbUVfmG9zTmqZ+Zvqkapv5h6hZNyYUt9KX5J+ZZrDVN6/EKJ1c38w9QsoUsqldLx/Ih3DNlBxA2MfeAHOxF06TjyzS1jGuP4S65Y3xy/iPnceCxRamkI49KpZzPcjvy/iEMRxSSVxL3E39w9AqIF01XaEC/itmhRgnpisIrzk+WO9nyt8d0ao58zAfcqLiLaruFTAOLL76jzWm0obFRNyW4TslZdSUgnLJWXUlJB6c2VWI50IbOpmVC85g0MhuOdW8Il/bY/GCQejmn6oCypV/BJ71tP5Sj4NP+lKktmSnuG5TaU+En+peVcVR5ayoH9s8+pv9V6TiFRlnkHR5+iwPGzAK6fTQuDvVoP1VuweJ+wutwZpz11sidKLKC621IpuJY3VSqo76hSNup2v01UtKSIWYgN7HDe6uUOIluh2+KuSQAofNSEFUakZQeYlmMk+T1n7PMYEkb4Sb5AHM/hNg5vuNj7ytY+nsvGeBq50VTcGw7N29yNS3ey9jpKzO0Hr02Xy3r9BRupSjtnD9zftHLtow/2jRd6H+B3+YbrDSRBewcTcPe1NblcGvaTa+xBtcH0XmOJ4YYZHRyCzmmx5jUXBB6WXtPhu6pVLWNJP6lyjLvYyU3J8Gcr6e4v0+SEvatRJSnla3jzQeSkIJ0XoKy8lSDBL2+CYR4IhJD4KPsT4fNVsjCjkXCFedTgb/wBe5VZG9Ao1JHEFk0lTGArnYIXL8EkGZdbJZTdgl2KhNo7KFHUHrv71Zwz/AI7PF1vUKrkRjhqiJlzkd1oOvIuI0A6p6nLbILwF3xWTVcqLFVSFfi8oqsaknWSsiINS2oUrKhDGvUjZVhuJcCrKhE+H6j9sp/43D1Yf0WcZIiuBOtVU5/tgPUEIJLZhJ7h3iObLVS+YPq0IXifZzSmR7GuJawXI6NAtZEuLY/2t/i1h/lQdwS6eyTX4Jl+BhwyA/wDTaPK4+qrScMwnUF7T4EOHoQiEbbq1FS81YVWUfIGlMzknCH5Zj723HwKrP4Ql5SNPq36LaNpNFG6KyJXVReTu2jEP4XnHj5EH5lRTYJK0asd72k/K63gYuPGqZ81LyR20YvAKTJI5zyWAMtmyuBBcRbTQnbktjRcRNi0zdoOo0+F1IERw2sa2zXtaR5ArAv7CN3PW37F6jcOmtJdoMeglFxI0Ho4gH5rNcf0TSY5QR3hkOo3bqD6aLWiKneT3Iz5sb+itNoIjYFjCBsC0EDyCpWFg7G4VaEtvK9BlaoqsNLPEpKbm028iLeiH1VO8+J8BYlfRIwmAixijt/A39FlcX+z+CRxdETEfygZo/c3dvyXqY39ObxNYM7suK2Z4g+E88w8wmezg7n4r1x32aE6GZlv+2b+l1eofsrpgRnc5/kBGPkShnWpLhhKMn4PFzRt8Ex1Kvoqm4CoGi3s0Z8XDOfUqOo4Fpfw08LelmD9FVV1HPAzts+dfZh4fNdZhznHutcfJrj9F9AjhFtjlYxvk0D6KKbho292nRMVaLA0s8Ph4VqHDSMgfvEM+B1U7eCpPxuaB4XcV6tTYBIZLPbYag/QqvjXC74mlzTmAF7fi9ycpx1YyC4s8zPDMbTqc1vc39VfY0NbYWA5W2U9QSSbqq4LSjBIrNsieUyykcFyyehY0BODfBJcJXHFyKourkYQymsFeZJoqFSCXA9MuRhEMNfaaE9J4/i4BCo5VcppgHMP9pGfRwKqzi8DE9zWcZj9pB6xM+oQloRjjhwE0R6wj4OKzgr2jn/V/9kmlFuCYc2kwnHGr0RQSPE29VaFeLbqZU5HKSCvaKtK5D3YkD0UbsUaOa5U5E6kFom23TnkIUzE78081wXduRGpFsyLtwdgqXbKSN6nTg7OS9EHZhYkarXUUoyjyQDD4MwvbyRaD6qrVaGRyFg7n4KCQglRucbBOhASMB8nWtU0ae2EJ5aAobCRJGnqJsqkzJbRI0tukY9E8LhXElWWn8PRV5G6WdZESVBNGCjTIweScZYblqCWt0cNLDcjfZZl7V7XiFAHcrrzni7BRE4OaCM17gbea3LW5TxBlGrTa3Mo5qZZTvbZQuWknkrDSmkJy4iIIWGynbUFVmqRqFpHJlplSrEFUczdfxD4EKgFI11kucFhhKR6D9pj+9THrE6/+IH6rEufo3yPwJW1+0ht4KN/Vrh/KwrCuPdHm75hVbRZpr3G1niRKJk91cdrqoldXNCFaiz7W7quCYqC6cF2hEai2yqU7a9DwV3MocETqDsWJttqidJMDY8rrJMcjlA4houqlWkksjISPQsOcCwdFYp5hcrNUdfZth0UsGJG+6ypU3uW1M04dfVSBwCGwVZICeKm7knAWQwKi+y7clV2yCy4KwddUDQaLIanhyijm0Xc6FhIsByddQNcn5lBw8lRSNTXTKOWdSjjkhCzfEVJnYdLm2nmjpdsqlYEyEtMsgSWUeQ4rSljyDzsUOc1b3iPA3SkOYBcaHyQmq4TNtDY22W7SuY6Vnkoypsy1k7N4KaSlIzA8lUKuJ5EldqlCSSMEcE7r5LqSGXDJXJ6Fx/8A8nQ+/wDyNWDd90eZ+iSSo2f/AB+7HVuRi6kktAriXQkkuOHBdG6SShnIfH95Ho9h5JJKpcDoBCn+ikhPeSSWfIsGgpz3UoT3j5pJKs/IwKNOih/EkkkhklM4235ohTrqSCQSJinnZJJAGUHnfzTXnRJJGCRznQKvIUkkSIYLqHG6irB3UklYjyhTMLiDbF/v+aCJJLbpfaUp8n//2Q=="/>
          <p:cNvSpPr>
            <a:spLocks noChangeAspect="1" noChangeArrowheads="1"/>
          </p:cNvSpPr>
          <p:nvPr/>
        </p:nvSpPr>
        <p:spPr bwMode="auto">
          <a:xfrm>
            <a:off x="0" y="-893763"/>
            <a:ext cx="2400300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pic>
        <p:nvPicPr>
          <p:cNvPr id="9222" name="Picture 8" descr="http://www.renewableenergyworld.com/assets/images/story/2011/4/13/8170-hydropower-legislation-flies-through-committ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313238"/>
            <a:ext cx="316865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solidFill>
                  <a:schemeClr val="tx1"/>
                </a:solidFill>
              </a:rPr>
              <a:t>What sort of river do you want?</a:t>
            </a:r>
            <a:endParaRPr lang="en-US" sz="4000" b="1" dirty="0" smtClean="0">
              <a:solidFill>
                <a:schemeClr val="tx1"/>
              </a:solidFill>
            </a:endParaRPr>
          </a:p>
        </p:txBody>
      </p:sp>
      <p:pic>
        <p:nvPicPr>
          <p:cNvPr id="10243" name="Picture 1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874713"/>
            <a:ext cx="3600450" cy="2698750"/>
          </a:xfrm>
          <a:noFill/>
        </p:spPr>
      </p:pic>
      <p:pic>
        <p:nvPicPr>
          <p:cNvPr id="10244" name="Picture 5" descr="_41690550_constable_stratmillsk4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5250" y="836613"/>
            <a:ext cx="3717925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107950" y="3573463"/>
            <a:ext cx="18843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/>
              <a:t>natural</a:t>
            </a:r>
          </a:p>
          <a:p>
            <a:r>
              <a:rPr lang="en-GB" sz="2800"/>
              <a:t>10,000 BC</a:t>
            </a: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6997700" y="3500438"/>
            <a:ext cx="19669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/>
              <a:t>golden age</a:t>
            </a:r>
          </a:p>
          <a:p>
            <a:r>
              <a:rPr lang="en-GB" sz="2800"/>
              <a:t>1821</a:t>
            </a:r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2715556" y="6334125"/>
            <a:ext cx="32624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/>
              <a:t> </a:t>
            </a:r>
            <a:r>
              <a:rPr lang="en-GB" sz="2800" dirty="0" smtClean="0"/>
              <a:t>when I was young</a:t>
            </a:r>
            <a:endParaRPr lang="en-GB" sz="2800" dirty="0"/>
          </a:p>
        </p:txBody>
      </p:sp>
      <p:pic>
        <p:nvPicPr>
          <p:cNvPr id="9" name="Picture 1" descr="H:\HRR\RREG-HEW\H Mike A\photos\Thames\P1000751.JPG"/>
          <p:cNvPicPr>
            <a:picLocks noChangeAspect="1" noChangeArrowheads="1"/>
          </p:cNvPicPr>
          <p:nvPr/>
        </p:nvPicPr>
        <p:blipFill>
          <a:blip r:embed="rId4" cstate="print"/>
          <a:srcRect l="12500" t="7143" b="9524"/>
          <a:stretch>
            <a:fillRect/>
          </a:stretch>
        </p:blipFill>
        <p:spPr bwMode="auto">
          <a:xfrm>
            <a:off x="2411760" y="3645024"/>
            <a:ext cx="4248472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chemeClr val="tx1"/>
                </a:solidFill>
              </a:rPr>
              <a:t>Objective-based flows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43397"/>
            <a:ext cx="4038600" cy="322981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b="1" dirty="0" smtClean="0"/>
              <a:t>Conservation objective</a:t>
            </a:r>
            <a:r>
              <a:rPr lang="en-GB" sz="24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GB" sz="2400" dirty="0" smtClean="0"/>
              <a:t>maintain nature character e.g. </a:t>
            </a:r>
            <a:r>
              <a:rPr lang="en-GB" sz="2400" dirty="0" err="1" smtClean="0"/>
              <a:t>Ramsar</a:t>
            </a:r>
            <a:r>
              <a:rPr lang="en-GB" sz="2400" dirty="0" smtClean="0"/>
              <a:t> site</a:t>
            </a:r>
            <a:r>
              <a:rPr lang="en-US" sz="2400" dirty="0" smtClean="0"/>
              <a:t> </a:t>
            </a:r>
            <a:endParaRPr lang="en-GB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</a:pPr>
            <a:r>
              <a:rPr lang="en-GB" sz="2400" b="1" dirty="0" smtClean="0"/>
              <a:t>Ecosystem service objective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GB" sz="2400" dirty="0" smtClean="0"/>
              <a:t>Maintain depth for river festival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400" b="1" dirty="0" smtClean="0"/>
          </a:p>
          <a:p>
            <a:pPr eaLnBrk="1" hangingPunct="1">
              <a:lnSpc>
                <a:spcPct val="80000"/>
              </a:lnSpc>
            </a:pPr>
            <a:endParaRPr lang="en-GB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4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4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1400" dirty="0" smtClean="0">
              <a:solidFill>
                <a:srgbClr val="FFFF00"/>
              </a:solidFill>
            </a:endParaRP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535238" y="35941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400">
              <a:latin typeface="Times New Roman" pitchFamily="18" charset="0"/>
            </a:endParaRPr>
          </a:p>
        </p:txBody>
      </p:sp>
      <p:pic>
        <p:nvPicPr>
          <p:cNvPr id="10253" name="Picture 13" descr="http://paradiseintheworld.com/wp-content/uploads/2012/03/gangas-river-festiva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89040"/>
            <a:ext cx="3816424" cy="2861175"/>
          </a:xfrm>
          <a:prstGeom prst="rect">
            <a:avLst/>
          </a:prstGeom>
          <a:noFill/>
        </p:spPr>
      </p:pic>
      <p:pic>
        <p:nvPicPr>
          <p:cNvPr id="10255" name="Picture 15" descr="http://liveindia.tv/wp-content/uploads/2011/06/images/wetlands-indi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124744"/>
            <a:ext cx="3888432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975"/>
            <a:ext cx="8229600" cy="1143000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chemeClr val="tx1"/>
                </a:solidFill>
              </a:rPr>
              <a:t>Scenario-based flow setting</a:t>
            </a:r>
            <a:endParaRPr lang="en-US" b="1" smtClean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23318"/>
            <a:ext cx="5545137" cy="4525962"/>
          </a:xfrm>
        </p:spPr>
        <p:txBody>
          <a:bodyPr/>
          <a:lstStyle/>
          <a:p>
            <a:pPr eaLnBrk="1" hangingPunct="1"/>
            <a:r>
              <a:rPr lang="en-GB" sz="2800" b="1" dirty="0" smtClean="0"/>
              <a:t>No pre-set objective</a:t>
            </a:r>
            <a:endParaRPr lang="en-GB" sz="2800" dirty="0" smtClean="0"/>
          </a:p>
          <a:p>
            <a:pPr eaLnBrk="1" hangingPunct="1">
              <a:buFontTx/>
              <a:buNone/>
            </a:pPr>
            <a:endParaRPr lang="en-GB" sz="2800" dirty="0" smtClean="0"/>
          </a:p>
          <a:p>
            <a:pPr eaLnBrk="1" hangingPunct="1"/>
            <a:r>
              <a:rPr lang="en-GB" sz="2800" b="1" dirty="0" smtClean="0"/>
              <a:t>Stakeholder participation</a:t>
            </a:r>
            <a:r>
              <a:rPr lang="en-GB" sz="2800" dirty="0" smtClean="0"/>
              <a:t> </a:t>
            </a:r>
          </a:p>
          <a:p>
            <a:pPr eaLnBrk="1" hangingPunct="1">
              <a:buFontTx/>
              <a:buNone/>
            </a:pPr>
            <a:r>
              <a:rPr lang="en-GB" sz="2800" dirty="0" smtClean="0"/>
              <a:t>– awareness raising</a:t>
            </a:r>
          </a:p>
          <a:p>
            <a:pPr eaLnBrk="1" hangingPunct="1">
              <a:buFontTx/>
              <a:buChar char="-"/>
            </a:pPr>
            <a:r>
              <a:rPr lang="en-GB" sz="2800" dirty="0" smtClean="0"/>
              <a:t>local community action</a:t>
            </a:r>
          </a:p>
          <a:p>
            <a:pPr eaLnBrk="1" hangingPunct="1"/>
            <a:r>
              <a:rPr lang="en-GB" sz="2800" b="1" dirty="0" smtClean="0"/>
              <a:t>Trade-off between water uses</a:t>
            </a:r>
          </a:p>
          <a:p>
            <a:pPr eaLnBrk="1" hangingPunct="1">
              <a:buFontTx/>
              <a:buNone/>
            </a:pPr>
            <a:r>
              <a:rPr lang="en-GB" sz="2800" dirty="0" smtClean="0"/>
              <a:t>– economic value</a:t>
            </a:r>
          </a:p>
          <a:p>
            <a:pPr eaLnBrk="1" hangingPunct="1">
              <a:buFontTx/>
              <a:buChar char="-"/>
            </a:pPr>
            <a:r>
              <a:rPr lang="en-GB" sz="2800" dirty="0" smtClean="0"/>
              <a:t>political decision </a:t>
            </a:r>
          </a:p>
          <a:p>
            <a:pPr eaLnBrk="1" hangingPunct="1">
              <a:buFontTx/>
              <a:buChar char="-"/>
            </a:pPr>
            <a:endParaRPr lang="en-GB" sz="2800" dirty="0" smtClean="0">
              <a:solidFill>
                <a:srgbClr val="FFFF00"/>
              </a:solidFill>
            </a:endParaRPr>
          </a:p>
          <a:p>
            <a:pPr eaLnBrk="1" hangingPunct="1"/>
            <a:endParaRPr lang="en-US" sz="2800" dirty="0" smtClean="0"/>
          </a:p>
        </p:txBody>
      </p:sp>
      <p:sp>
        <p:nvSpPr>
          <p:cNvPr id="11270" name="Text Box 13"/>
          <p:cNvSpPr txBox="1">
            <a:spLocks noChangeArrowheads="1"/>
          </p:cNvSpPr>
          <p:nvPr/>
        </p:nvSpPr>
        <p:spPr bwMode="auto">
          <a:xfrm>
            <a:off x="5437188" y="5229225"/>
            <a:ext cx="503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/>
              <a:t>£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867400" y="5621338"/>
            <a:ext cx="287338" cy="904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5" name="Picture 11" descr="http://www.thehindu.com/multimedia/dynamic/00857/06MN_AIRCRASHFAMILI_857045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24744"/>
            <a:ext cx="3960440" cy="2123444"/>
          </a:xfrm>
          <a:prstGeom prst="rect">
            <a:avLst/>
          </a:prstGeom>
          <a:noFill/>
        </p:spPr>
      </p:pic>
      <p:pic>
        <p:nvPicPr>
          <p:cNvPr id="11277" name="Picture 13" descr="http://standeyo.com/NEWS/09_Food_Water/09_Food_Water_pics/090818.Asia.irrigatio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581128"/>
            <a:ext cx="3421393" cy="2052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n-GB" b="1" smtClean="0"/>
              <a:t>River management classes</a:t>
            </a:r>
          </a:p>
        </p:txBody>
      </p:sp>
      <p:sp>
        <p:nvSpPr>
          <p:cNvPr id="6" name="Freeform 5"/>
          <p:cNvSpPr/>
          <p:nvPr/>
        </p:nvSpPr>
        <p:spPr>
          <a:xfrm rot="636160">
            <a:off x="463550" y="2160588"/>
            <a:ext cx="2728913" cy="939800"/>
          </a:xfrm>
          <a:custGeom>
            <a:avLst/>
            <a:gdLst>
              <a:gd name="connsiteX0" fmla="*/ 51809 w 2729695"/>
              <a:gd name="connsiteY0" fmla="*/ 16475 h 940206"/>
              <a:gd name="connsiteX1" fmla="*/ 117123 w 2729695"/>
              <a:gd name="connsiteY1" fmla="*/ 35137 h 940206"/>
              <a:gd name="connsiteX2" fmla="*/ 173107 w 2729695"/>
              <a:gd name="connsiteY2" fmla="*/ 53798 h 940206"/>
              <a:gd name="connsiteX3" fmla="*/ 229090 w 2729695"/>
              <a:gd name="connsiteY3" fmla="*/ 63128 h 940206"/>
              <a:gd name="connsiteX4" fmla="*/ 285074 w 2729695"/>
              <a:gd name="connsiteY4" fmla="*/ 81790 h 940206"/>
              <a:gd name="connsiteX5" fmla="*/ 406372 w 2729695"/>
              <a:gd name="connsiteY5" fmla="*/ 100451 h 940206"/>
              <a:gd name="connsiteX6" fmla="*/ 490348 w 2729695"/>
              <a:gd name="connsiteY6" fmla="*/ 119112 h 940206"/>
              <a:gd name="connsiteX7" fmla="*/ 583654 w 2729695"/>
              <a:gd name="connsiteY7" fmla="*/ 137773 h 940206"/>
              <a:gd name="connsiteX8" fmla="*/ 648968 w 2729695"/>
              <a:gd name="connsiteY8" fmla="*/ 156435 h 940206"/>
              <a:gd name="connsiteX9" fmla="*/ 676960 w 2729695"/>
              <a:gd name="connsiteY9" fmla="*/ 175096 h 940206"/>
              <a:gd name="connsiteX10" fmla="*/ 742274 w 2729695"/>
              <a:gd name="connsiteY10" fmla="*/ 193757 h 940206"/>
              <a:gd name="connsiteX11" fmla="*/ 835580 w 2729695"/>
              <a:gd name="connsiteY11" fmla="*/ 240410 h 940206"/>
              <a:gd name="connsiteX12" fmla="*/ 891564 w 2729695"/>
              <a:gd name="connsiteY12" fmla="*/ 268402 h 940206"/>
              <a:gd name="connsiteX13" fmla="*/ 928886 w 2729695"/>
              <a:gd name="connsiteY13" fmla="*/ 296394 h 940206"/>
              <a:gd name="connsiteX14" fmla="*/ 956878 w 2729695"/>
              <a:gd name="connsiteY14" fmla="*/ 315055 h 940206"/>
              <a:gd name="connsiteX15" fmla="*/ 984870 w 2729695"/>
              <a:gd name="connsiteY15" fmla="*/ 343047 h 940206"/>
              <a:gd name="connsiteX16" fmla="*/ 1022193 w 2729695"/>
              <a:gd name="connsiteY16" fmla="*/ 371039 h 940206"/>
              <a:gd name="connsiteX17" fmla="*/ 1087507 w 2729695"/>
              <a:gd name="connsiteY17" fmla="*/ 436353 h 940206"/>
              <a:gd name="connsiteX18" fmla="*/ 1134160 w 2729695"/>
              <a:gd name="connsiteY18" fmla="*/ 473675 h 940206"/>
              <a:gd name="connsiteX19" fmla="*/ 1162152 w 2729695"/>
              <a:gd name="connsiteY19" fmla="*/ 501667 h 940206"/>
              <a:gd name="connsiteX20" fmla="*/ 1190144 w 2729695"/>
              <a:gd name="connsiteY20" fmla="*/ 520328 h 940206"/>
              <a:gd name="connsiteX21" fmla="*/ 1255458 w 2729695"/>
              <a:gd name="connsiteY21" fmla="*/ 576312 h 940206"/>
              <a:gd name="connsiteX22" fmla="*/ 1330103 w 2729695"/>
              <a:gd name="connsiteY22" fmla="*/ 613635 h 940206"/>
              <a:gd name="connsiteX23" fmla="*/ 1358095 w 2729695"/>
              <a:gd name="connsiteY23" fmla="*/ 632296 h 940206"/>
              <a:gd name="connsiteX24" fmla="*/ 1423409 w 2729695"/>
              <a:gd name="connsiteY24" fmla="*/ 660288 h 940206"/>
              <a:gd name="connsiteX25" fmla="*/ 1460731 w 2729695"/>
              <a:gd name="connsiteY25" fmla="*/ 688279 h 940206"/>
              <a:gd name="connsiteX26" fmla="*/ 1563368 w 2729695"/>
              <a:gd name="connsiteY26" fmla="*/ 716271 h 940206"/>
              <a:gd name="connsiteX27" fmla="*/ 1619352 w 2729695"/>
              <a:gd name="connsiteY27" fmla="*/ 734933 h 940206"/>
              <a:gd name="connsiteX28" fmla="*/ 1703327 w 2729695"/>
              <a:gd name="connsiteY28" fmla="*/ 753594 h 940206"/>
              <a:gd name="connsiteX29" fmla="*/ 1731319 w 2729695"/>
              <a:gd name="connsiteY29" fmla="*/ 762924 h 940206"/>
              <a:gd name="connsiteX30" fmla="*/ 1861948 w 2729695"/>
              <a:gd name="connsiteY30" fmla="*/ 772255 h 940206"/>
              <a:gd name="connsiteX31" fmla="*/ 1983246 w 2729695"/>
              <a:gd name="connsiteY31" fmla="*/ 800247 h 940206"/>
              <a:gd name="connsiteX32" fmla="*/ 2067221 w 2729695"/>
              <a:gd name="connsiteY32" fmla="*/ 809577 h 940206"/>
              <a:gd name="connsiteX33" fmla="*/ 2291156 w 2729695"/>
              <a:gd name="connsiteY33" fmla="*/ 828239 h 940206"/>
              <a:gd name="connsiteX34" fmla="*/ 2440446 w 2729695"/>
              <a:gd name="connsiteY34" fmla="*/ 856230 h 940206"/>
              <a:gd name="connsiteX35" fmla="*/ 2505760 w 2729695"/>
              <a:gd name="connsiteY35" fmla="*/ 865561 h 940206"/>
              <a:gd name="connsiteX36" fmla="*/ 2561744 w 2729695"/>
              <a:gd name="connsiteY36" fmla="*/ 884222 h 940206"/>
              <a:gd name="connsiteX37" fmla="*/ 2599066 w 2729695"/>
              <a:gd name="connsiteY37" fmla="*/ 893553 h 940206"/>
              <a:gd name="connsiteX38" fmla="*/ 2645719 w 2729695"/>
              <a:gd name="connsiteY38" fmla="*/ 902884 h 940206"/>
              <a:gd name="connsiteX39" fmla="*/ 2673711 w 2729695"/>
              <a:gd name="connsiteY39" fmla="*/ 912214 h 940206"/>
              <a:gd name="connsiteX40" fmla="*/ 2701703 w 2729695"/>
              <a:gd name="connsiteY40" fmla="*/ 930875 h 940206"/>
              <a:gd name="connsiteX41" fmla="*/ 2729695 w 2729695"/>
              <a:gd name="connsiteY41" fmla="*/ 940206 h 940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729695" h="940206">
                <a:moveTo>
                  <a:pt x="51809" y="16475"/>
                </a:moveTo>
                <a:cubicBezTo>
                  <a:pt x="145854" y="47824"/>
                  <a:pt x="0" y="0"/>
                  <a:pt x="117123" y="35137"/>
                </a:cubicBezTo>
                <a:cubicBezTo>
                  <a:pt x="135964" y="40789"/>
                  <a:pt x="153704" y="50564"/>
                  <a:pt x="173107" y="53798"/>
                </a:cubicBezTo>
                <a:lnTo>
                  <a:pt x="229090" y="63128"/>
                </a:lnTo>
                <a:cubicBezTo>
                  <a:pt x="247751" y="69349"/>
                  <a:pt x="265785" y="77932"/>
                  <a:pt x="285074" y="81790"/>
                </a:cubicBezTo>
                <a:cubicBezTo>
                  <a:pt x="392042" y="103182"/>
                  <a:pt x="259502" y="77856"/>
                  <a:pt x="406372" y="100451"/>
                </a:cubicBezTo>
                <a:cubicBezTo>
                  <a:pt x="458906" y="108533"/>
                  <a:pt x="443052" y="108977"/>
                  <a:pt x="490348" y="119112"/>
                </a:cubicBezTo>
                <a:cubicBezTo>
                  <a:pt x="521362" y="125758"/>
                  <a:pt x="553564" y="127743"/>
                  <a:pt x="583654" y="137773"/>
                </a:cubicBezTo>
                <a:cubicBezTo>
                  <a:pt x="623811" y="151159"/>
                  <a:pt x="602104" y="144718"/>
                  <a:pt x="648968" y="156435"/>
                </a:cubicBezTo>
                <a:cubicBezTo>
                  <a:pt x="658299" y="162655"/>
                  <a:pt x="666930" y="170081"/>
                  <a:pt x="676960" y="175096"/>
                </a:cubicBezTo>
                <a:cubicBezTo>
                  <a:pt x="690342" y="181787"/>
                  <a:pt x="730322" y="190769"/>
                  <a:pt x="742274" y="193757"/>
                </a:cubicBezTo>
                <a:cubicBezTo>
                  <a:pt x="872027" y="271610"/>
                  <a:pt x="708606" y="176924"/>
                  <a:pt x="835580" y="240410"/>
                </a:cubicBezTo>
                <a:cubicBezTo>
                  <a:pt x="907934" y="276587"/>
                  <a:pt x="821203" y="244947"/>
                  <a:pt x="891564" y="268402"/>
                </a:cubicBezTo>
                <a:cubicBezTo>
                  <a:pt x="904005" y="277733"/>
                  <a:pt x="916232" y="287355"/>
                  <a:pt x="928886" y="296394"/>
                </a:cubicBezTo>
                <a:cubicBezTo>
                  <a:pt x="938011" y="302912"/>
                  <a:pt x="948263" y="307876"/>
                  <a:pt x="956878" y="315055"/>
                </a:cubicBezTo>
                <a:cubicBezTo>
                  <a:pt x="967015" y="323503"/>
                  <a:pt x="974851" y="334459"/>
                  <a:pt x="984870" y="343047"/>
                </a:cubicBezTo>
                <a:cubicBezTo>
                  <a:pt x="996677" y="353168"/>
                  <a:pt x="1010686" y="360578"/>
                  <a:pt x="1022193" y="371039"/>
                </a:cubicBezTo>
                <a:cubicBezTo>
                  <a:pt x="1044975" y="391750"/>
                  <a:pt x="1063464" y="417119"/>
                  <a:pt x="1087507" y="436353"/>
                </a:cubicBezTo>
                <a:cubicBezTo>
                  <a:pt x="1103058" y="448794"/>
                  <a:pt x="1119172" y="460561"/>
                  <a:pt x="1134160" y="473675"/>
                </a:cubicBezTo>
                <a:cubicBezTo>
                  <a:pt x="1144091" y="482364"/>
                  <a:pt x="1152015" y="493219"/>
                  <a:pt x="1162152" y="501667"/>
                </a:cubicBezTo>
                <a:cubicBezTo>
                  <a:pt x="1170767" y="508846"/>
                  <a:pt x="1181529" y="513149"/>
                  <a:pt x="1190144" y="520328"/>
                </a:cubicBezTo>
                <a:cubicBezTo>
                  <a:pt x="1247812" y="568385"/>
                  <a:pt x="1185562" y="529715"/>
                  <a:pt x="1255458" y="576312"/>
                </a:cubicBezTo>
                <a:cubicBezTo>
                  <a:pt x="1371843" y="653902"/>
                  <a:pt x="1251662" y="574415"/>
                  <a:pt x="1330103" y="613635"/>
                </a:cubicBezTo>
                <a:cubicBezTo>
                  <a:pt x="1340133" y="618650"/>
                  <a:pt x="1348065" y="627281"/>
                  <a:pt x="1358095" y="632296"/>
                </a:cubicBezTo>
                <a:cubicBezTo>
                  <a:pt x="1379281" y="642889"/>
                  <a:pt x="1402615" y="648946"/>
                  <a:pt x="1423409" y="660288"/>
                </a:cubicBezTo>
                <a:cubicBezTo>
                  <a:pt x="1437061" y="667734"/>
                  <a:pt x="1446822" y="681325"/>
                  <a:pt x="1460731" y="688279"/>
                </a:cubicBezTo>
                <a:cubicBezTo>
                  <a:pt x="1505854" y="710841"/>
                  <a:pt x="1518312" y="703983"/>
                  <a:pt x="1563368" y="716271"/>
                </a:cubicBezTo>
                <a:cubicBezTo>
                  <a:pt x="1582346" y="721447"/>
                  <a:pt x="1600063" y="731075"/>
                  <a:pt x="1619352" y="734933"/>
                </a:cubicBezTo>
                <a:cubicBezTo>
                  <a:pt x="1651435" y="741349"/>
                  <a:pt x="1672569" y="744806"/>
                  <a:pt x="1703327" y="753594"/>
                </a:cubicBezTo>
                <a:cubicBezTo>
                  <a:pt x="1712784" y="756296"/>
                  <a:pt x="1721551" y="761775"/>
                  <a:pt x="1731319" y="762924"/>
                </a:cubicBezTo>
                <a:cubicBezTo>
                  <a:pt x="1774674" y="768025"/>
                  <a:pt x="1818405" y="769145"/>
                  <a:pt x="1861948" y="772255"/>
                </a:cubicBezTo>
                <a:cubicBezTo>
                  <a:pt x="1890036" y="779277"/>
                  <a:pt x="1949746" y="795461"/>
                  <a:pt x="1983246" y="800247"/>
                </a:cubicBezTo>
                <a:cubicBezTo>
                  <a:pt x="2011127" y="804230"/>
                  <a:pt x="2039229" y="806467"/>
                  <a:pt x="2067221" y="809577"/>
                </a:cubicBezTo>
                <a:cubicBezTo>
                  <a:pt x="2162772" y="841428"/>
                  <a:pt x="2048647" y="806193"/>
                  <a:pt x="2291156" y="828239"/>
                </a:cubicBezTo>
                <a:cubicBezTo>
                  <a:pt x="2475711" y="845017"/>
                  <a:pt x="2346101" y="839077"/>
                  <a:pt x="2440446" y="856230"/>
                </a:cubicBezTo>
                <a:cubicBezTo>
                  <a:pt x="2462084" y="860164"/>
                  <a:pt x="2483989" y="862451"/>
                  <a:pt x="2505760" y="865561"/>
                </a:cubicBezTo>
                <a:cubicBezTo>
                  <a:pt x="2524421" y="871781"/>
                  <a:pt x="2542661" y="879451"/>
                  <a:pt x="2561744" y="884222"/>
                </a:cubicBezTo>
                <a:cubicBezTo>
                  <a:pt x="2574185" y="887332"/>
                  <a:pt x="2586548" y="890771"/>
                  <a:pt x="2599066" y="893553"/>
                </a:cubicBezTo>
                <a:cubicBezTo>
                  <a:pt x="2614547" y="896993"/>
                  <a:pt x="2630334" y="899038"/>
                  <a:pt x="2645719" y="902884"/>
                </a:cubicBezTo>
                <a:cubicBezTo>
                  <a:pt x="2655261" y="905269"/>
                  <a:pt x="2664380" y="909104"/>
                  <a:pt x="2673711" y="912214"/>
                </a:cubicBezTo>
                <a:cubicBezTo>
                  <a:pt x="2683042" y="918434"/>
                  <a:pt x="2691673" y="925860"/>
                  <a:pt x="2701703" y="930875"/>
                </a:cubicBezTo>
                <a:cubicBezTo>
                  <a:pt x="2710500" y="935274"/>
                  <a:pt x="2729695" y="940206"/>
                  <a:pt x="2729695" y="940206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Freeform 6"/>
          <p:cNvSpPr/>
          <p:nvPr/>
        </p:nvSpPr>
        <p:spPr>
          <a:xfrm rot="19783694">
            <a:off x="301625" y="3127375"/>
            <a:ext cx="2730500" cy="939800"/>
          </a:xfrm>
          <a:custGeom>
            <a:avLst/>
            <a:gdLst>
              <a:gd name="connsiteX0" fmla="*/ 51809 w 2729695"/>
              <a:gd name="connsiteY0" fmla="*/ 16475 h 940206"/>
              <a:gd name="connsiteX1" fmla="*/ 117123 w 2729695"/>
              <a:gd name="connsiteY1" fmla="*/ 35137 h 940206"/>
              <a:gd name="connsiteX2" fmla="*/ 173107 w 2729695"/>
              <a:gd name="connsiteY2" fmla="*/ 53798 h 940206"/>
              <a:gd name="connsiteX3" fmla="*/ 229090 w 2729695"/>
              <a:gd name="connsiteY3" fmla="*/ 63128 h 940206"/>
              <a:gd name="connsiteX4" fmla="*/ 285074 w 2729695"/>
              <a:gd name="connsiteY4" fmla="*/ 81790 h 940206"/>
              <a:gd name="connsiteX5" fmla="*/ 406372 w 2729695"/>
              <a:gd name="connsiteY5" fmla="*/ 100451 h 940206"/>
              <a:gd name="connsiteX6" fmla="*/ 490348 w 2729695"/>
              <a:gd name="connsiteY6" fmla="*/ 119112 h 940206"/>
              <a:gd name="connsiteX7" fmla="*/ 583654 w 2729695"/>
              <a:gd name="connsiteY7" fmla="*/ 137773 h 940206"/>
              <a:gd name="connsiteX8" fmla="*/ 648968 w 2729695"/>
              <a:gd name="connsiteY8" fmla="*/ 156435 h 940206"/>
              <a:gd name="connsiteX9" fmla="*/ 676960 w 2729695"/>
              <a:gd name="connsiteY9" fmla="*/ 175096 h 940206"/>
              <a:gd name="connsiteX10" fmla="*/ 742274 w 2729695"/>
              <a:gd name="connsiteY10" fmla="*/ 193757 h 940206"/>
              <a:gd name="connsiteX11" fmla="*/ 835580 w 2729695"/>
              <a:gd name="connsiteY11" fmla="*/ 240410 h 940206"/>
              <a:gd name="connsiteX12" fmla="*/ 891564 w 2729695"/>
              <a:gd name="connsiteY12" fmla="*/ 268402 h 940206"/>
              <a:gd name="connsiteX13" fmla="*/ 928886 w 2729695"/>
              <a:gd name="connsiteY13" fmla="*/ 296394 h 940206"/>
              <a:gd name="connsiteX14" fmla="*/ 956878 w 2729695"/>
              <a:gd name="connsiteY14" fmla="*/ 315055 h 940206"/>
              <a:gd name="connsiteX15" fmla="*/ 984870 w 2729695"/>
              <a:gd name="connsiteY15" fmla="*/ 343047 h 940206"/>
              <a:gd name="connsiteX16" fmla="*/ 1022193 w 2729695"/>
              <a:gd name="connsiteY16" fmla="*/ 371039 h 940206"/>
              <a:gd name="connsiteX17" fmla="*/ 1087507 w 2729695"/>
              <a:gd name="connsiteY17" fmla="*/ 436353 h 940206"/>
              <a:gd name="connsiteX18" fmla="*/ 1134160 w 2729695"/>
              <a:gd name="connsiteY18" fmla="*/ 473675 h 940206"/>
              <a:gd name="connsiteX19" fmla="*/ 1162152 w 2729695"/>
              <a:gd name="connsiteY19" fmla="*/ 501667 h 940206"/>
              <a:gd name="connsiteX20" fmla="*/ 1190144 w 2729695"/>
              <a:gd name="connsiteY20" fmla="*/ 520328 h 940206"/>
              <a:gd name="connsiteX21" fmla="*/ 1255458 w 2729695"/>
              <a:gd name="connsiteY21" fmla="*/ 576312 h 940206"/>
              <a:gd name="connsiteX22" fmla="*/ 1330103 w 2729695"/>
              <a:gd name="connsiteY22" fmla="*/ 613635 h 940206"/>
              <a:gd name="connsiteX23" fmla="*/ 1358095 w 2729695"/>
              <a:gd name="connsiteY23" fmla="*/ 632296 h 940206"/>
              <a:gd name="connsiteX24" fmla="*/ 1423409 w 2729695"/>
              <a:gd name="connsiteY24" fmla="*/ 660288 h 940206"/>
              <a:gd name="connsiteX25" fmla="*/ 1460731 w 2729695"/>
              <a:gd name="connsiteY25" fmla="*/ 688279 h 940206"/>
              <a:gd name="connsiteX26" fmla="*/ 1563368 w 2729695"/>
              <a:gd name="connsiteY26" fmla="*/ 716271 h 940206"/>
              <a:gd name="connsiteX27" fmla="*/ 1619352 w 2729695"/>
              <a:gd name="connsiteY27" fmla="*/ 734933 h 940206"/>
              <a:gd name="connsiteX28" fmla="*/ 1703327 w 2729695"/>
              <a:gd name="connsiteY28" fmla="*/ 753594 h 940206"/>
              <a:gd name="connsiteX29" fmla="*/ 1731319 w 2729695"/>
              <a:gd name="connsiteY29" fmla="*/ 762924 h 940206"/>
              <a:gd name="connsiteX30" fmla="*/ 1861948 w 2729695"/>
              <a:gd name="connsiteY30" fmla="*/ 772255 h 940206"/>
              <a:gd name="connsiteX31" fmla="*/ 1983246 w 2729695"/>
              <a:gd name="connsiteY31" fmla="*/ 800247 h 940206"/>
              <a:gd name="connsiteX32" fmla="*/ 2067221 w 2729695"/>
              <a:gd name="connsiteY32" fmla="*/ 809577 h 940206"/>
              <a:gd name="connsiteX33" fmla="*/ 2291156 w 2729695"/>
              <a:gd name="connsiteY33" fmla="*/ 828239 h 940206"/>
              <a:gd name="connsiteX34" fmla="*/ 2440446 w 2729695"/>
              <a:gd name="connsiteY34" fmla="*/ 856230 h 940206"/>
              <a:gd name="connsiteX35" fmla="*/ 2505760 w 2729695"/>
              <a:gd name="connsiteY35" fmla="*/ 865561 h 940206"/>
              <a:gd name="connsiteX36" fmla="*/ 2561744 w 2729695"/>
              <a:gd name="connsiteY36" fmla="*/ 884222 h 940206"/>
              <a:gd name="connsiteX37" fmla="*/ 2599066 w 2729695"/>
              <a:gd name="connsiteY37" fmla="*/ 893553 h 940206"/>
              <a:gd name="connsiteX38" fmla="*/ 2645719 w 2729695"/>
              <a:gd name="connsiteY38" fmla="*/ 902884 h 940206"/>
              <a:gd name="connsiteX39" fmla="*/ 2673711 w 2729695"/>
              <a:gd name="connsiteY39" fmla="*/ 912214 h 940206"/>
              <a:gd name="connsiteX40" fmla="*/ 2701703 w 2729695"/>
              <a:gd name="connsiteY40" fmla="*/ 930875 h 940206"/>
              <a:gd name="connsiteX41" fmla="*/ 2729695 w 2729695"/>
              <a:gd name="connsiteY41" fmla="*/ 940206 h 940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729695" h="940206">
                <a:moveTo>
                  <a:pt x="51809" y="16475"/>
                </a:moveTo>
                <a:cubicBezTo>
                  <a:pt x="145854" y="47824"/>
                  <a:pt x="0" y="0"/>
                  <a:pt x="117123" y="35137"/>
                </a:cubicBezTo>
                <a:cubicBezTo>
                  <a:pt x="135964" y="40789"/>
                  <a:pt x="153704" y="50564"/>
                  <a:pt x="173107" y="53798"/>
                </a:cubicBezTo>
                <a:lnTo>
                  <a:pt x="229090" y="63128"/>
                </a:lnTo>
                <a:cubicBezTo>
                  <a:pt x="247751" y="69349"/>
                  <a:pt x="265785" y="77932"/>
                  <a:pt x="285074" y="81790"/>
                </a:cubicBezTo>
                <a:cubicBezTo>
                  <a:pt x="392042" y="103182"/>
                  <a:pt x="259502" y="77856"/>
                  <a:pt x="406372" y="100451"/>
                </a:cubicBezTo>
                <a:cubicBezTo>
                  <a:pt x="458906" y="108533"/>
                  <a:pt x="443052" y="108977"/>
                  <a:pt x="490348" y="119112"/>
                </a:cubicBezTo>
                <a:cubicBezTo>
                  <a:pt x="521362" y="125758"/>
                  <a:pt x="553564" y="127743"/>
                  <a:pt x="583654" y="137773"/>
                </a:cubicBezTo>
                <a:cubicBezTo>
                  <a:pt x="623811" y="151159"/>
                  <a:pt x="602104" y="144718"/>
                  <a:pt x="648968" y="156435"/>
                </a:cubicBezTo>
                <a:cubicBezTo>
                  <a:pt x="658299" y="162655"/>
                  <a:pt x="666930" y="170081"/>
                  <a:pt x="676960" y="175096"/>
                </a:cubicBezTo>
                <a:cubicBezTo>
                  <a:pt x="690342" y="181787"/>
                  <a:pt x="730322" y="190769"/>
                  <a:pt x="742274" y="193757"/>
                </a:cubicBezTo>
                <a:cubicBezTo>
                  <a:pt x="872027" y="271610"/>
                  <a:pt x="708606" y="176924"/>
                  <a:pt x="835580" y="240410"/>
                </a:cubicBezTo>
                <a:cubicBezTo>
                  <a:pt x="907934" y="276587"/>
                  <a:pt x="821203" y="244947"/>
                  <a:pt x="891564" y="268402"/>
                </a:cubicBezTo>
                <a:cubicBezTo>
                  <a:pt x="904005" y="277733"/>
                  <a:pt x="916232" y="287355"/>
                  <a:pt x="928886" y="296394"/>
                </a:cubicBezTo>
                <a:cubicBezTo>
                  <a:pt x="938011" y="302912"/>
                  <a:pt x="948263" y="307876"/>
                  <a:pt x="956878" y="315055"/>
                </a:cubicBezTo>
                <a:cubicBezTo>
                  <a:pt x="967015" y="323503"/>
                  <a:pt x="974851" y="334459"/>
                  <a:pt x="984870" y="343047"/>
                </a:cubicBezTo>
                <a:cubicBezTo>
                  <a:pt x="996677" y="353168"/>
                  <a:pt x="1010686" y="360578"/>
                  <a:pt x="1022193" y="371039"/>
                </a:cubicBezTo>
                <a:cubicBezTo>
                  <a:pt x="1044975" y="391750"/>
                  <a:pt x="1063464" y="417119"/>
                  <a:pt x="1087507" y="436353"/>
                </a:cubicBezTo>
                <a:cubicBezTo>
                  <a:pt x="1103058" y="448794"/>
                  <a:pt x="1119172" y="460561"/>
                  <a:pt x="1134160" y="473675"/>
                </a:cubicBezTo>
                <a:cubicBezTo>
                  <a:pt x="1144091" y="482364"/>
                  <a:pt x="1152015" y="493219"/>
                  <a:pt x="1162152" y="501667"/>
                </a:cubicBezTo>
                <a:cubicBezTo>
                  <a:pt x="1170767" y="508846"/>
                  <a:pt x="1181529" y="513149"/>
                  <a:pt x="1190144" y="520328"/>
                </a:cubicBezTo>
                <a:cubicBezTo>
                  <a:pt x="1247812" y="568385"/>
                  <a:pt x="1185562" y="529715"/>
                  <a:pt x="1255458" y="576312"/>
                </a:cubicBezTo>
                <a:cubicBezTo>
                  <a:pt x="1371843" y="653902"/>
                  <a:pt x="1251662" y="574415"/>
                  <a:pt x="1330103" y="613635"/>
                </a:cubicBezTo>
                <a:cubicBezTo>
                  <a:pt x="1340133" y="618650"/>
                  <a:pt x="1348065" y="627281"/>
                  <a:pt x="1358095" y="632296"/>
                </a:cubicBezTo>
                <a:cubicBezTo>
                  <a:pt x="1379281" y="642889"/>
                  <a:pt x="1402615" y="648946"/>
                  <a:pt x="1423409" y="660288"/>
                </a:cubicBezTo>
                <a:cubicBezTo>
                  <a:pt x="1437061" y="667734"/>
                  <a:pt x="1446822" y="681325"/>
                  <a:pt x="1460731" y="688279"/>
                </a:cubicBezTo>
                <a:cubicBezTo>
                  <a:pt x="1505854" y="710841"/>
                  <a:pt x="1518312" y="703983"/>
                  <a:pt x="1563368" y="716271"/>
                </a:cubicBezTo>
                <a:cubicBezTo>
                  <a:pt x="1582346" y="721447"/>
                  <a:pt x="1600063" y="731075"/>
                  <a:pt x="1619352" y="734933"/>
                </a:cubicBezTo>
                <a:cubicBezTo>
                  <a:pt x="1651435" y="741349"/>
                  <a:pt x="1672569" y="744806"/>
                  <a:pt x="1703327" y="753594"/>
                </a:cubicBezTo>
                <a:cubicBezTo>
                  <a:pt x="1712784" y="756296"/>
                  <a:pt x="1721551" y="761775"/>
                  <a:pt x="1731319" y="762924"/>
                </a:cubicBezTo>
                <a:cubicBezTo>
                  <a:pt x="1774674" y="768025"/>
                  <a:pt x="1818405" y="769145"/>
                  <a:pt x="1861948" y="772255"/>
                </a:cubicBezTo>
                <a:cubicBezTo>
                  <a:pt x="1890036" y="779277"/>
                  <a:pt x="1949746" y="795461"/>
                  <a:pt x="1983246" y="800247"/>
                </a:cubicBezTo>
                <a:cubicBezTo>
                  <a:pt x="2011127" y="804230"/>
                  <a:pt x="2039229" y="806467"/>
                  <a:pt x="2067221" y="809577"/>
                </a:cubicBezTo>
                <a:cubicBezTo>
                  <a:pt x="2162772" y="841428"/>
                  <a:pt x="2048647" y="806193"/>
                  <a:pt x="2291156" y="828239"/>
                </a:cubicBezTo>
                <a:cubicBezTo>
                  <a:pt x="2475711" y="845017"/>
                  <a:pt x="2346101" y="839077"/>
                  <a:pt x="2440446" y="856230"/>
                </a:cubicBezTo>
                <a:cubicBezTo>
                  <a:pt x="2462084" y="860164"/>
                  <a:pt x="2483989" y="862451"/>
                  <a:pt x="2505760" y="865561"/>
                </a:cubicBezTo>
                <a:cubicBezTo>
                  <a:pt x="2524421" y="871781"/>
                  <a:pt x="2542661" y="879451"/>
                  <a:pt x="2561744" y="884222"/>
                </a:cubicBezTo>
                <a:cubicBezTo>
                  <a:pt x="2574185" y="887332"/>
                  <a:pt x="2586548" y="890771"/>
                  <a:pt x="2599066" y="893553"/>
                </a:cubicBezTo>
                <a:cubicBezTo>
                  <a:pt x="2614547" y="896993"/>
                  <a:pt x="2630334" y="899038"/>
                  <a:pt x="2645719" y="902884"/>
                </a:cubicBezTo>
                <a:cubicBezTo>
                  <a:pt x="2655261" y="905269"/>
                  <a:pt x="2664380" y="909104"/>
                  <a:pt x="2673711" y="912214"/>
                </a:cubicBezTo>
                <a:cubicBezTo>
                  <a:pt x="2683042" y="918434"/>
                  <a:pt x="2691673" y="925860"/>
                  <a:pt x="2701703" y="930875"/>
                </a:cubicBezTo>
                <a:cubicBezTo>
                  <a:pt x="2710500" y="935274"/>
                  <a:pt x="2729695" y="940206"/>
                  <a:pt x="2729695" y="940206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3036888" y="3217863"/>
            <a:ext cx="2327275" cy="177800"/>
          </a:xfrm>
          <a:custGeom>
            <a:avLst/>
            <a:gdLst>
              <a:gd name="connsiteX0" fmla="*/ 10752 w 2156792"/>
              <a:gd name="connsiteY0" fmla="*/ 106862 h 211466"/>
              <a:gd name="connsiteX1" fmla="*/ 337323 w 2156792"/>
              <a:gd name="connsiteY1" fmla="*/ 106862 h 211466"/>
              <a:gd name="connsiteX2" fmla="*/ 598580 w 2156792"/>
              <a:gd name="connsiteY2" fmla="*/ 116193 h 211466"/>
              <a:gd name="connsiteX3" fmla="*/ 934482 w 2156792"/>
              <a:gd name="connsiteY3" fmla="*/ 106862 h 211466"/>
              <a:gd name="connsiteX4" fmla="*/ 1102433 w 2156792"/>
              <a:gd name="connsiteY4" fmla="*/ 69540 h 211466"/>
              <a:gd name="connsiteX5" fmla="*/ 1130425 w 2156792"/>
              <a:gd name="connsiteY5" fmla="*/ 60209 h 211466"/>
              <a:gd name="connsiteX6" fmla="*/ 1186409 w 2156792"/>
              <a:gd name="connsiteY6" fmla="*/ 32217 h 211466"/>
              <a:gd name="connsiteX7" fmla="*/ 1251723 w 2156792"/>
              <a:gd name="connsiteY7" fmla="*/ 4226 h 211466"/>
              <a:gd name="connsiteX8" fmla="*/ 1494319 w 2156792"/>
              <a:gd name="connsiteY8" fmla="*/ 22887 h 211466"/>
              <a:gd name="connsiteX9" fmla="*/ 1522311 w 2156792"/>
              <a:gd name="connsiteY9" fmla="*/ 32217 h 211466"/>
              <a:gd name="connsiteX10" fmla="*/ 1587625 w 2156792"/>
              <a:gd name="connsiteY10" fmla="*/ 50879 h 211466"/>
              <a:gd name="connsiteX11" fmla="*/ 1615617 w 2156792"/>
              <a:gd name="connsiteY11" fmla="*/ 69540 h 211466"/>
              <a:gd name="connsiteX12" fmla="*/ 1643609 w 2156792"/>
              <a:gd name="connsiteY12" fmla="*/ 78871 h 211466"/>
              <a:gd name="connsiteX13" fmla="*/ 1718254 w 2156792"/>
              <a:gd name="connsiteY13" fmla="*/ 116193 h 211466"/>
              <a:gd name="connsiteX14" fmla="*/ 1839552 w 2156792"/>
              <a:gd name="connsiteY14" fmla="*/ 144185 h 211466"/>
              <a:gd name="connsiteX15" fmla="*/ 1932858 w 2156792"/>
              <a:gd name="connsiteY15" fmla="*/ 172177 h 211466"/>
              <a:gd name="connsiteX16" fmla="*/ 2110139 w 2156792"/>
              <a:gd name="connsiteY16" fmla="*/ 200168 h 211466"/>
              <a:gd name="connsiteX17" fmla="*/ 2156792 w 2156792"/>
              <a:gd name="connsiteY17" fmla="*/ 209499 h 211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56792" h="211466">
                <a:moveTo>
                  <a:pt x="10752" y="106862"/>
                </a:moveTo>
                <a:cubicBezTo>
                  <a:pt x="136063" y="148635"/>
                  <a:pt x="0" y="106862"/>
                  <a:pt x="337323" y="106862"/>
                </a:cubicBezTo>
                <a:cubicBezTo>
                  <a:pt x="424464" y="106862"/>
                  <a:pt x="511494" y="113083"/>
                  <a:pt x="598580" y="116193"/>
                </a:cubicBezTo>
                <a:cubicBezTo>
                  <a:pt x="710547" y="113083"/>
                  <a:pt x="822690" y="113849"/>
                  <a:pt x="934482" y="106862"/>
                </a:cubicBezTo>
                <a:cubicBezTo>
                  <a:pt x="1015325" y="101809"/>
                  <a:pt x="1036822" y="91411"/>
                  <a:pt x="1102433" y="69540"/>
                </a:cubicBezTo>
                <a:cubicBezTo>
                  <a:pt x="1111764" y="66430"/>
                  <a:pt x="1122241" y="65665"/>
                  <a:pt x="1130425" y="60209"/>
                </a:cubicBezTo>
                <a:cubicBezTo>
                  <a:pt x="1210646" y="6729"/>
                  <a:pt x="1109148" y="70848"/>
                  <a:pt x="1186409" y="32217"/>
                </a:cubicBezTo>
                <a:cubicBezTo>
                  <a:pt x="1250842" y="0"/>
                  <a:pt x="1174052" y="23643"/>
                  <a:pt x="1251723" y="4226"/>
                </a:cubicBezTo>
                <a:cubicBezTo>
                  <a:pt x="1332588" y="10446"/>
                  <a:pt x="1413645" y="14542"/>
                  <a:pt x="1494319" y="22887"/>
                </a:cubicBezTo>
                <a:cubicBezTo>
                  <a:pt x="1504102" y="23899"/>
                  <a:pt x="1512854" y="29515"/>
                  <a:pt x="1522311" y="32217"/>
                </a:cubicBezTo>
                <a:cubicBezTo>
                  <a:pt x="1536262" y="36203"/>
                  <a:pt x="1572711" y="43422"/>
                  <a:pt x="1587625" y="50879"/>
                </a:cubicBezTo>
                <a:cubicBezTo>
                  <a:pt x="1597655" y="55894"/>
                  <a:pt x="1605587" y="64525"/>
                  <a:pt x="1615617" y="69540"/>
                </a:cubicBezTo>
                <a:cubicBezTo>
                  <a:pt x="1624414" y="73939"/>
                  <a:pt x="1634655" y="74801"/>
                  <a:pt x="1643609" y="78871"/>
                </a:cubicBezTo>
                <a:cubicBezTo>
                  <a:pt x="1668934" y="90382"/>
                  <a:pt x="1691266" y="109446"/>
                  <a:pt x="1718254" y="116193"/>
                </a:cubicBezTo>
                <a:cubicBezTo>
                  <a:pt x="1808284" y="138700"/>
                  <a:pt x="1767749" y="129824"/>
                  <a:pt x="1839552" y="144185"/>
                </a:cubicBezTo>
                <a:cubicBezTo>
                  <a:pt x="1910877" y="179847"/>
                  <a:pt x="1839920" y="148942"/>
                  <a:pt x="1932858" y="172177"/>
                </a:cubicBezTo>
                <a:cubicBezTo>
                  <a:pt x="2072787" y="207160"/>
                  <a:pt x="1875479" y="182118"/>
                  <a:pt x="2110139" y="200168"/>
                </a:cubicBezTo>
                <a:cubicBezTo>
                  <a:pt x="2144032" y="211466"/>
                  <a:pt x="2128296" y="209499"/>
                  <a:pt x="2156792" y="209499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Freeform 8"/>
          <p:cNvSpPr/>
          <p:nvPr/>
        </p:nvSpPr>
        <p:spPr>
          <a:xfrm rot="636160">
            <a:off x="3643313" y="2498725"/>
            <a:ext cx="909637" cy="660400"/>
          </a:xfrm>
          <a:custGeom>
            <a:avLst/>
            <a:gdLst>
              <a:gd name="connsiteX0" fmla="*/ 0 w 207861"/>
              <a:gd name="connsiteY0" fmla="*/ 0 h 718457"/>
              <a:gd name="connsiteX1" fmla="*/ 9330 w 207861"/>
              <a:gd name="connsiteY1" fmla="*/ 177282 h 718457"/>
              <a:gd name="connsiteX2" fmla="*/ 46653 w 207861"/>
              <a:gd name="connsiteY2" fmla="*/ 307910 h 718457"/>
              <a:gd name="connsiteX3" fmla="*/ 55983 w 207861"/>
              <a:gd name="connsiteY3" fmla="*/ 345233 h 718457"/>
              <a:gd name="connsiteX4" fmla="*/ 65314 w 207861"/>
              <a:gd name="connsiteY4" fmla="*/ 391886 h 718457"/>
              <a:gd name="connsiteX5" fmla="*/ 74645 w 207861"/>
              <a:gd name="connsiteY5" fmla="*/ 419878 h 718457"/>
              <a:gd name="connsiteX6" fmla="*/ 83975 w 207861"/>
              <a:gd name="connsiteY6" fmla="*/ 457200 h 718457"/>
              <a:gd name="connsiteX7" fmla="*/ 102636 w 207861"/>
              <a:gd name="connsiteY7" fmla="*/ 513184 h 718457"/>
              <a:gd name="connsiteX8" fmla="*/ 111967 w 207861"/>
              <a:gd name="connsiteY8" fmla="*/ 550506 h 718457"/>
              <a:gd name="connsiteX9" fmla="*/ 167951 w 207861"/>
              <a:gd name="connsiteY9" fmla="*/ 662474 h 718457"/>
              <a:gd name="connsiteX10" fmla="*/ 177281 w 207861"/>
              <a:gd name="connsiteY10" fmla="*/ 690465 h 718457"/>
              <a:gd name="connsiteX11" fmla="*/ 205273 w 207861"/>
              <a:gd name="connsiteY11" fmla="*/ 718457 h 71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861" h="718457">
                <a:moveTo>
                  <a:pt x="0" y="0"/>
                </a:moveTo>
                <a:cubicBezTo>
                  <a:pt x="3110" y="59094"/>
                  <a:pt x="2795" y="118468"/>
                  <a:pt x="9330" y="177282"/>
                </a:cubicBezTo>
                <a:cubicBezTo>
                  <a:pt x="16314" y="240137"/>
                  <a:pt x="32495" y="251274"/>
                  <a:pt x="46653" y="307910"/>
                </a:cubicBezTo>
                <a:cubicBezTo>
                  <a:pt x="49763" y="320351"/>
                  <a:pt x="53201" y="332715"/>
                  <a:pt x="55983" y="345233"/>
                </a:cubicBezTo>
                <a:cubicBezTo>
                  <a:pt x="59423" y="360714"/>
                  <a:pt x="61467" y="376501"/>
                  <a:pt x="65314" y="391886"/>
                </a:cubicBezTo>
                <a:cubicBezTo>
                  <a:pt x="67700" y="401428"/>
                  <a:pt x="71943" y="410421"/>
                  <a:pt x="74645" y="419878"/>
                </a:cubicBezTo>
                <a:cubicBezTo>
                  <a:pt x="78168" y="432208"/>
                  <a:pt x="80290" y="444917"/>
                  <a:pt x="83975" y="457200"/>
                </a:cubicBezTo>
                <a:cubicBezTo>
                  <a:pt x="89627" y="476041"/>
                  <a:pt x="97865" y="494101"/>
                  <a:pt x="102636" y="513184"/>
                </a:cubicBezTo>
                <a:cubicBezTo>
                  <a:pt x="105746" y="525625"/>
                  <a:pt x="106232" y="539036"/>
                  <a:pt x="111967" y="550506"/>
                </a:cubicBezTo>
                <a:cubicBezTo>
                  <a:pt x="184314" y="695201"/>
                  <a:pt x="121047" y="521763"/>
                  <a:pt x="167951" y="662474"/>
                </a:cubicBezTo>
                <a:cubicBezTo>
                  <a:pt x="171061" y="671804"/>
                  <a:pt x="169098" y="685009"/>
                  <a:pt x="177281" y="690465"/>
                </a:cubicBezTo>
                <a:cubicBezTo>
                  <a:pt x="207861" y="710852"/>
                  <a:pt x="205273" y="697913"/>
                  <a:pt x="205273" y="718457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Freeform 9"/>
          <p:cNvSpPr/>
          <p:nvPr/>
        </p:nvSpPr>
        <p:spPr>
          <a:xfrm rot="636160">
            <a:off x="3300413" y="3265488"/>
            <a:ext cx="530225" cy="1058862"/>
          </a:xfrm>
          <a:custGeom>
            <a:avLst/>
            <a:gdLst>
              <a:gd name="connsiteX0" fmla="*/ 0 w 475862"/>
              <a:gd name="connsiteY0" fmla="*/ 998376 h 998376"/>
              <a:gd name="connsiteX1" fmla="*/ 27992 w 475862"/>
              <a:gd name="connsiteY1" fmla="*/ 942392 h 998376"/>
              <a:gd name="connsiteX2" fmla="*/ 55984 w 475862"/>
              <a:gd name="connsiteY2" fmla="*/ 923731 h 998376"/>
              <a:gd name="connsiteX3" fmla="*/ 102637 w 475862"/>
              <a:gd name="connsiteY3" fmla="*/ 877078 h 998376"/>
              <a:gd name="connsiteX4" fmla="*/ 158621 w 475862"/>
              <a:gd name="connsiteY4" fmla="*/ 821094 h 998376"/>
              <a:gd name="connsiteX5" fmla="*/ 167951 w 475862"/>
              <a:gd name="connsiteY5" fmla="*/ 793102 h 998376"/>
              <a:gd name="connsiteX6" fmla="*/ 205274 w 475862"/>
              <a:gd name="connsiteY6" fmla="*/ 727788 h 998376"/>
              <a:gd name="connsiteX7" fmla="*/ 214604 w 475862"/>
              <a:gd name="connsiteY7" fmla="*/ 699796 h 998376"/>
              <a:gd name="connsiteX8" fmla="*/ 261257 w 475862"/>
              <a:gd name="connsiteY8" fmla="*/ 625151 h 998376"/>
              <a:gd name="connsiteX9" fmla="*/ 279919 w 475862"/>
              <a:gd name="connsiteY9" fmla="*/ 569168 h 998376"/>
              <a:gd name="connsiteX10" fmla="*/ 298580 w 475862"/>
              <a:gd name="connsiteY10" fmla="*/ 531845 h 998376"/>
              <a:gd name="connsiteX11" fmla="*/ 317241 w 475862"/>
              <a:gd name="connsiteY11" fmla="*/ 475861 h 998376"/>
              <a:gd name="connsiteX12" fmla="*/ 326572 w 475862"/>
              <a:gd name="connsiteY12" fmla="*/ 438539 h 998376"/>
              <a:gd name="connsiteX13" fmla="*/ 354564 w 475862"/>
              <a:gd name="connsiteY13" fmla="*/ 391886 h 998376"/>
              <a:gd name="connsiteX14" fmla="*/ 382555 w 475862"/>
              <a:gd name="connsiteY14" fmla="*/ 326572 h 998376"/>
              <a:gd name="connsiteX15" fmla="*/ 391886 w 475862"/>
              <a:gd name="connsiteY15" fmla="*/ 279919 h 998376"/>
              <a:gd name="connsiteX16" fmla="*/ 410547 w 475862"/>
              <a:gd name="connsiteY16" fmla="*/ 205274 h 998376"/>
              <a:gd name="connsiteX17" fmla="*/ 419878 w 475862"/>
              <a:gd name="connsiteY17" fmla="*/ 149290 h 998376"/>
              <a:gd name="connsiteX18" fmla="*/ 429208 w 475862"/>
              <a:gd name="connsiteY18" fmla="*/ 121298 h 998376"/>
              <a:gd name="connsiteX19" fmla="*/ 457200 w 475862"/>
              <a:gd name="connsiteY19" fmla="*/ 27992 h 998376"/>
              <a:gd name="connsiteX20" fmla="*/ 466531 w 475862"/>
              <a:gd name="connsiteY20" fmla="*/ 0 h 998376"/>
              <a:gd name="connsiteX21" fmla="*/ 475862 w 475862"/>
              <a:gd name="connsiteY21" fmla="*/ 27992 h 99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5862" h="998376">
                <a:moveTo>
                  <a:pt x="0" y="998376"/>
                </a:moveTo>
                <a:cubicBezTo>
                  <a:pt x="7589" y="975611"/>
                  <a:pt x="9905" y="960479"/>
                  <a:pt x="27992" y="942392"/>
                </a:cubicBezTo>
                <a:cubicBezTo>
                  <a:pt x="35921" y="934463"/>
                  <a:pt x="46653" y="929951"/>
                  <a:pt x="55984" y="923731"/>
                </a:cubicBezTo>
                <a:cubicBezTo>
                  <a:pt x="74161" y="869202"/>
                  <a:pt x="50229" y="919005"/>
                  <a:pt x="102637" y="877078"/>
                </a:cubicBezTo>
                <a:cubicBezTo>
                  <a:pt x="123245" y="860592"/>
                  <a:pt x="158621" y="821094"/>
                  <a:pt x="158621" y="821094"/>
                </a:cubicBezTo>
                <a:cubicBezTo>
                  <a:pt x="161731" y="811763"/>
                  <a:pt x="163553" y="801899"/>
                  <a:pt x="167951" y="793102"/>
                </a:cubicBezTo>
                <a:cubicBezTo>
                  <a:pt x="214803" y="699398"/>
                  <a:pt x="156203" y="842290"/>
                  <a:pt x="205274" y="727788"/>
                </a:cubicBezTo>
                <a:cubicBezTo>
                  <a:pt x="209148" y="718748"/>
                  <a:pt x="209724" y="708335"/>
                  <a:pt x="214604" y="699796"/>
                </a:cubicBezTo>
                <a:cubicBezTo>
                  <a:pt x="252042" y="634278"/>
                  <a:pt x="234657" y="691650"/>
                  <a:pt x="261257" y="625151"/>
                </a:cubicBezTo>
                <a:cubicBezTo>
                  <a:pt x="268563" y="606887"/>
                  <a:pt x="271122" y="586762"/>
                  <a:pt x="279919" y="569168"/>
                </a:cubicBezTo>
                <a:cubicBezTo>
                  <a:pt x="286139" y="556727"/>
                  <a:pt x="293414" y="544760"/>
                  <a:pt x="298580" y="531845"/>
                </a:cubicBezTo>
                <a:cubicBezTo>
                  <a:pt x="305885" y="513581"/>
                  <a:pt x="312470" y="494944"/>
                  <a:pt x="317241" y="475861"/>
                </a:cubicBezTo>
                <a:cubicBezTo>
                  <a:pt x="320351" y="463420"/>
                  <a:pt x="321364" y="450257"/>
                  <a:pt x="326572" y="438539"/>
                </a:cubicBezTo>
                <a:cubicBezTo>
                  <a:pt x="333938" y="421967"/>
                  <a:pt x="345757" y="407739"/>
                  <a:pt x="354564" y="391886"/>
                </a:cubicBezTo>
                <a:cubicBezTo>
                  <a:pt x="366704" y="370034"/>
                  <a:pt x="376548" y="350600"/>
                  <a:pt x="382555" y="326572"/>
                </a:cubicBezTo>
                <a:cubicBezTo>
                  <a:pt x="386401" y="311187"/>
                  <a:pt x="388320" y="295372"/>
                  <a:pt x="391886" y="279919"/>
                </a:cubicBezTo>
                <a:cubicBezTo>
                  <a:pt x="397653" y="254928"/>
                  <a:pt x="406330" y="230572"/>
                  <a:pt x="410547" y="205274"/>
                </a:cubicBezTo>
                <a:cubicBezTo>
                  <a:pt x="413657" y="186613"/>
                  <a:pt x="415774" y="167758"/>
                  <a:pt x="419878" y="149290"/>
                </a:cubicBezTo>
                <a:cubicBezTo>
                  <a:pt x="422012" y="139689"/>
                  <a:pt x="426506" y="130755"/>
                  <a:pt x="429208" y="121298"/>
                </a:cubicBezTo>
                <a:cubicBezTo>
                  <a:pt x="457403" y="22615"/>
                  <a:pt x="412866" y="160994"/>
                  <a:pt x="457200" y="27992"/>
                </a:cubicBezTo>
                <a:lnTo>
                  <a:pt x="466531" y="0"/>
                </a:lnTo>
                <a:lnTo>
                  <a:pt x="475862" y="27992"/>
                </a:ln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Teardrop 11"/>
          <p:cNvSpPr/>
          <p:nvPr/>
        </p:nvSpPr>
        <p:spPr>
          <a:xfrm rot="2626993">
            <a:off x="-74613" y="1211263"/>
            <a:ext cx="4656138" cy="4051300"/>
          </a:xfrm>
          <a:prstGeom prst="teardrop">
            <a:avLst>
              <a:gd name="adj" fmla="val 1008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5219700" y="2166938"/>
            <a:ext cx="86518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8" name="TextBox 14"/>
          <p:cNvSpPr txBox="1">
            <a:spLocks noChangeArrowheads="1"/>
          </p:cNvSpPr>
          <p:nvPr/>
        </p:nvSpPr>
        <p:spPr bwMode="auto">
          <a:xfrm>
            <a:off x="6227763" y="1700213"/>
            <a:ext cx="2520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Class 1 natural</a:t>
            </a:r>
          </a:p>
          <a:p>
            <a:r>
              <a:rPr lang="en-GB"/>
              <a:t>Class 2 semi-natural</a:t>
            </a:r>
          </a:p>
          <a:p>
            <a:r>
              <a:rPr lang="en-GB"/>
              <a:t>Class 3 working river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219700" y="1916113"/>
            <a:ext cx="86518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219700" y="2420938"/>
            <a:ext cx="8651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 rot="18404293">
            <a:off x="737394" y="2609057"/>
            <a:ext cx="909637" cy="660400"/>
          </a:xfrm>
          <a:custGeom>
            <a:avLst/>
            <a:gdLst>
              <a:gd name="connsiteX0" fmla="*/ 0 w 207861"/>
              <a:gd name="connsiteY0" fmla="*/ 0 h 718457"/>
              <a:gd name="connsiteX1" fmla="*/ 9330 w 207861"/>
              <a:gd name="connsiteY1" fmla="*/ 177282 h 718457"/>
              <a:gd name="connsiteX2" fmla="*/ 46653 w 207861"/>
              <a:gd name="connsiteY2" fmla="*/ 307910 h 718457"/>
              <a:gd name="connsiteX3" fmla="*/ 55983 w 207861"/>
              <a:gd name="connsiteY3" fmla="*/ 345233 h 718457"/>
              <a:gd name="connsiteX4" fmla="*/ 65314 w 207861"/>
              <a:gd name="connsiteY4" fmla="*/ 391886 h 718457"/>
              <a:gd name="connsiteX5" fmla="*/ 74645 w 207861"/>
              <a:gd name="connsiteY5" fmla="*/ 419878 h 718457"/>
              <a:gd name="connsiteX6" fmla="*/ 83975 w 207861"/>
              <a:gd name="connsiteY6" fmla="*/ 457200 h 718457"/>
              <a:gd name="connsiteX7" fmla="*/ 102636 w 207861"/>
              <a:gd name="connsiteY7" fmla="*/ 513184 h 718457"/>
              <a:gd name="connsiteX8" fmla="*/ 111967 w 207861"/>
              <a:gd name="connsiteY8" fmla="*/ 550506 h 718457"/>
              <a:gd name="connsiteX9" fmla="*/ 167951 w 207861"/>
              <a:gd name="connsiteY9" fmla="*/ 662474 h 718457"/>
              <a:gd name="connsiteX10" fmla="*/ 177281 w 207861"/>
              <a:gd name="connsiteY10" fmla="*/ 690465 h 718457"/>
              <a:gd name="connsiteX11" fmla="*/ 205273 w 207861"/>
              <a:gd name="connsiteY11" fmla="*/ 718457 h 71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861" h="718457">
                <a:moveTo>
                  <a:pt x="0" y="0"/>
                </a:moveTo>
                <a:cubicBezTo>
                  <a:pt x="3110" y="59094"/>
                  <a:pt x="2795" y="118468"/>
                  <a:pt x="9330" y="177282"/>
                </a:cubicBezTo>
                <a:cubicBezTo>
                  <a:pt x="16314" y="240137"/>
                  <a:pt x="32495" y="251274"/>
                  <a:pt x="46653" y="307910"/>
                </a:cubicBezTo>
                <a:cubicBezTo>
                  <a:pt x="49763" y="320351"/>
                  <a:pt x="53201" y="332715"/>
                  <a:pt x="55983" y="345233"/>
                </a:cubicBezTo>
                <a:cubicBezTo>
                  <a:pt x="59423" y="360714"/>
                  <a:pt x="61467" y="376501"/>
                  <a:pt x="65314" y="391886"/>
                </a:cubicBezTo>
                <a:cubicBezTo>
                  <a:pt x="67700" y="401428"/>
                  <a:pt x="71943" y="410421"/>
                  <a:pt x="74645" y="419878"/>
                </a:cubicBezTo>
                <a:cubicBezTo>
                  <a:pt x="78168" y="432208"/>
                  <a:pt x="80290" y="444917"/>
                  <a:pt x="83975" y="457200"/>
                </a:cubicBezTo>
                <a:cubicBezTo>
                  <a:pt x="89627" y="476041"/>
                  <a:pt x="97865" y="494101"/>
                  <a:pt x="102636" y="513184"/>
                </a:cubicBezTo>
                <a:cubicBezTo>
                  <a:pt x="105746" y="525625"/>
                  <a:pt x="106232" y="539036"/>
                  <a:pt x="111967" y="550506"/>
                </a:cubicBezTo>
                <a:cubicBezTo>
                  <a:pt x="184314" y="695201"/>
                  <a:pt x="121047" y="521763"/>
                  <a:pt x="167951" y="662474"/>
                </a:cubicBezTo>
                <a:cubicBezTo>
                  <a:pt x="171061" y="671804"/>
                  <a:pt x="169098" y="685009"/>
                  <a:pt x="177281" y="690465"/>
                </a:cubicBezTo>
                <a:cubicBezTo>
                  <a:pt x="207861" y="710852"/>
                  <a:pt x="205273" y="697913"/>
                  <a:pt x="205273" y="718457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2305" name="Picture 17" descr="http://www.ubuntucuracao.com/files/2012/11/India-Ganges-Riv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653136"/>
            <a:ext cx="2782431" cy="2081006"/>
          </a:xfrm>
          <a:prstGeom prst="rect">
            <a:avLst/>
          </a:prstGeom>
          <a:noFill/>
        </p:spPr>
      </p:pic>
      <p:pic>
        <p:nvPicPr>
          <p:cNvPr id="12307" name="Picture 19" descr="http://www.mazaindia.com/images/seo/national-river-indi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293096"/>
            <a:ext cx="314325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2" descr="http://upload.wikimedia.org/wikipedia/commons/1/10/Dry_River_Lambourn,_Lambourn,_Berkshire.jpg"/>
          <p:cNvPicPr>
            <a:picLocks noChangeAspect="1" noChangeArrowheads="1"/>
          </p:cNvPicPr>
          <p:nvPr/>
        </p:nvPicPr>
        <p:blipFill>
          <a:blip r:embed="rId2" cstate="print"/>
          <a:srcRect l="6451" r="14516"/>
          <a:stretch>
            <a:fillRect/>
          </a:stretch>
        </p:blipFill>
        <p:spPr bwMode="auto">
          <a:xfrm>
            <a:off x="6380968" y="3140968"/>
            <a:ext cx="2655082" cy="252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1484784"/>
            <a:ext cx="5940152" cy="1143000"/>
          </a:xfrm>
        </p:spPr>
        <p:txBody>
          <a:bodyPr/>
          <a:lstStyle/>
          <a:p>
            <a:r>
              <a:rPr lang="en-GB" sz="3200" b="1" dirty="0" smtClean="0"/>
              <a:t>2012 Blueprint to Safeguard Europe's Water Resources</a:t>
            </a:r>
            <a:endParaRPr lang="en-GB" sz="3200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07950" y="2851993"/>
            <a:ext cx="5256213" cy="3889375"/>
          </a:xfrm>
        </p:spPr>
        <p:txBody>
          <a:bodyPr/>
          <a:lstStyle/>
          <a:p>
            <a:pPr>
              <a:buFontTx/>
              <a:buNone/>
            </a:pPr>
            <a:r>
              <a:rPr lang="en-GB" sz="2800" b="1" dirty="0" smtClean="0"/>
              <a:t>Pressure on river ecosystems</a:t>
            </a:r>
          </a:p>
          <a:p>
            <a:r>
              <a:rPr lang="en-GB" sz="2800" dirty="0" smtClean="0"/>
              <a:t>No 1 pressure = dams, land drainage; flood embankments </a:t>
            </a:r>
          </a:p>
          <a:p>
            <a:endParaRPr lang="en-GB" sz="2000" dirty="0" smtClean="0"/>
          </a:p>
          <a:p>
            <a:r>
              <a:rPr lang="en-GB" sz="2800" dirty="0" smtClean="0"/>
              <a:t>No 2 pressure = over-abstraction of water </a:t>
            </a:r>
            <a:r>
              <a:rPr lang="en-GB" sz="2800" b="1" dirty="0" smtClean="0"/>
              <a:t>→</a:t>
            </a:r>
            <a:r>
              <a:rPr lang="en-GB" sz="2800" dirty="0" smtClean="0"/>
              <a:t> identification of “</a:t>
            </a:r>
            <a:r>
              <a:rPr lang="en-GB" sz="2800" b="1" dirty="0" smtClean="0"/>
              <a:t>ecological or environmental flow</a:t>
            </a:r>
            <a:r>
              <a:rPr lang="en-GB" sz="2800" dirty="0" smtClean="0"/>
              <a:t>”</a:t>
            </a:r>
          </a:p>
          <a:p>
            <a:endParaRPr lang="en-GB" dirty="0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628800"/>
            <a:ext cx="133191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3936" y="188640"/>
            <a:ext cx="9108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/>
              <a:t>What are the pressures on the river?</a:t>
            </a:r>
            <a:endParaRPr lang="en-GB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4450"/>
            <a:ext cx="7772400" cy="865188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chemeClr val="tx1"/>
                </a:solidFill>
              </a:rPr>
              <a:t>Why is flow important?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51" t="9128" r="1962" b="4227"/>
          <a:stretch>
            <a:fillRect/>
          </a:stretch>
        </p:blipFill>
        <p:spPr>
          <a:xfrm>
            <a:off x="250825" y="1700213"/>
            <a:ext cx="8713788" cy="4105275"/>
          </a:xfrm>
          <a:noFill/>
        </p:spPr>
      </p:pic>
      <p:sp>
        <p:nvSpPr>
          <p:cNvPr id="181255" name="Line 7"/>
          <p:cNvSpPr>
            <a:spLocks noChangeShapeType="1"/>
          </p:cNvSpPr>
          <p:nvPr/>
        </p:nvSpPr>
        <p:spPr bwMode="auto">
          <a:xfrm flipH="1">
            <a:off x="6659563" y="4005263"/>
            <a:ext cx="2174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81256" name="Line 8"/>
          <p:cNvSpPr>
            <a:spLocks noChangeShapeType="1"/>
          </p:cNvSpPr>
          <p:nvPr/>
        </p:nvSpPr>
        <p:spPr bwMode="auto">
          <a:xfrm flipH="1">
            <a:off x="3419475" y="2924175"/>
            <a:ext cx="215900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81260" name="Line 12"/>
          <p:cNvSpPr>
            <a:spLocks noChangeShapeType="1"/>
          </p:cNvSpPr>
          <p:nvPr/>
        </p:nvSpPr>
        <p:spPr bwMode="auto">
          <a:xfrm>
            <a:off x="2987675" y="2420938"/>
            <a:ext cx="71438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81261" name="Line 13"/>
          <p:cNvSpPr>
            <a:spLocks noChangeShapeType="1"/>
          </p:cNvSpPr>
          <p:nvPr/>
        </p:nvSpPr>
        <p:spPr bwMode="auto">
          <a:xfrm flipH="1">
            <a:off x="1763713" y="1700213"/>
            <a:ext cx="649287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81262" name="Line 14"/>
          <p:cNvSpPr>
            <a:spLocks noChangeShapeType="1"/>
          </p:cNvSpPr>
          <p:nvPr/>
        </p:nvSpPr>
        <p:spPr bwMode="auto">
          <a:xfrm>
            <a:off x="5508625" y="3357563"/>
            <a:ext cx="503238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81263" name="Text Box 15"/>
          <p:cNvSpPr txBox="1">
            <a:spLocks noChangeArrowheads="1"/>
          </p:cNvSpPr>
          <p:nvPr/>
        </p:nvSpPr>
        <p:spPr bwMode="auto">
          <a:xfrm>
            <a:off x="2339975" y="1341438"/>
            <a:ext cx="3889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Times New Roman" pitchFamily="18" charset="0"/>
              </a:rPr>
              <a:t>channel maintenance flood</a:t>
            </a:r>
          </a:p>
        </p:txBody>
      </p:sp>
      <p:sp>
        <p:nvSpPr>
          <p:cNvPr id="181264" name="Text Box 16"/>
          <p:cNvSpPr txBox="1">
            <a:spLocks noChangeArrowheads="1"/>
          </p:cNvSpPr>
          <p:nvPr/>
        </p:nvSpPr>
        <p:spPr bwMode="auto">
          <a:xfrm>
            <a:off x="2771775" y="1989138"/>
            <a:ext cx="3889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Times New Roman" pitchFamily="18" charset="0"/>
              </a:rPr>
              <a:t>floodplain connectivity</a:t>
            </a:r>
          </a:p>
        </p:txBody>
      </p:sp>
      <p:sp>
        <p:nvSpPr>
          <p:cNvPr id="181265" name="Text Box 17"/>
          <p:cNvSpPr txBox="1">
            <a:spLocks noChangeArrowheads="1"/>
          </p:cNvSpPr>
          <p:nvPr/>
        </p:nvSpPr>
        <p:spPr bwMode="auto">
          <a:xfrm>
            <a:off x="3419475" y="2492375"/>
            <a:ext cx="5724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Times New Roman" pitchFamily="18" charset="0"/>
              </a:rPr>
              <a:t>maintenance flows for spawning and dispersal</a:t>
            </a:r>
          </a:p>
        </p:txBody>
      </p:sp>
      <p:sp>
        <p:nvSpPr>
          <p:cNvPr id="181266" name="Text Box 18"/>
          <p:cNvSpPr txBox="1">
            <a:spLocks noChangeArrowheads="1"/>
          </p:cNvSpPr>
          <p:nvPr/>
        </p:nvSpPr>
        <p:spPr bwMode="auto">
          <a:xfrm>
            <a:off x="4500563" y="2997200"/>
            <a:ext cx="4392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Times New Roman" pitchFamily="18" charset="0"/>
              </a:rPr>
              <a:t>freshet trigger flows for migration</a:t>
            </a:r>
          </a:p>
        </p:txBody>
      </p:sp>
      <p:sp>
        <p:nvSpPr>
          <p:cNvPr id="181267" name="Text Box 19"/>
          <p:cNvSpPr txBox="1">
            <a:spLocks noChangeArrowheads="1"/>
          </p:cNvSpPr>
          <p:nvPr/>
        </p:nvSpPr>
        <p:spPr bwMode="auto">
          <a:xfrm>
            <a:off x="6084888" y="3573463"/>
            <a:ext cx="2700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Times New Roman" pitchFamily="18" charset="0"/>
              </a:rPr>
              <a:t>low flows for juveniles</a:t>
            </a:r>
          </a:p>
        </p:txBody>
      </p:sp>
      <p:sp>
        <p:nvSpPr>
          <p:cNvPr id="181271" name="Line 23"/>
          <p:cNvSpPr>
            <a:spLocks noChangeShapeType="1"/>
          </p:cNvSpPr>
          <p:nvPr/>
        </p:nvSpPr>
        <p:spPr bwMode="auto">
          <a:xfrm flipH="1">
            <a:off x="3995738" y="3357563"/>
            <a:ext cx="576262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375" name="TextBox 23"/>
          <p:cNvSpPr txBox="1">
            <a:spLocks noChangeArrowheads="1"/>
          </p:cNvSpPr>
          <p:nvPr/>
        </p:nvSpPr>
        <p:spPr bwMode="auto">
          <a:xfrm>
            <a:off x="1116013" y="5013325"/>
            <a:ext cx="7623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J        F        M        A        M        J        J        A        S        O        N        D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0" y="5805488"/>
            <a:ext cx="9144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>
                <a:solidFill>
                  <a:srgbClr val="FF0000"/>
                </a:solidFill>
              </a:rPr>
              <a:t>All aspects of the flow regime are important for some element of the river ecosystem</a:t>
            </a:r>
            <a:endParaRPr lang="en-GB" sz="200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971600" y="4869160"/>
            <a:ext cx="77768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403648" y="4581128"/>
            <a:ext cx="288032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44940" y="421179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not enough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5" grpId="0" animBg="1"/>
      <p:bldP spid="181256" grpId="0" animBg="1"/>
      <p:bldP spid="181260" grpId="0" animBg="1"/>
      <p:bldP spid="181261" grpId="0" animBg="1"/>
      <p:bldP spid="181262" grpId="0" animBg="1"/>
      <p:bldP spid="181263" grpId="0"/>
      <p:bldP spid="181264" grpId="0"/>
      <p:bldP spid="181265" grpId="0"/>
      <p:bldP spid="181266" grpId="0"/>
      <p:bldP spid="181267" grpId="0"/>
      <p:bldP spid="181271" grpId="0" animBg="1"/>
      <p:bldP spid="26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2695" t="2640" r="9898" b="2306"/>
          <a:stretch>
            <a:fillRect/>
          </a:stretch>
        </p:blipFill>
        <p:spPr bwMode="auto">
          <a:xfrm>
            <a:off x="1979613" y="1989138"/>
            <a:ext cx="698487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07950" y="188913"/>
            <a:ext cx="90360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 b="1" dirty="0" smtClean="0"/>
              <a:t>Can we quantify the importance of flow for river health?</a:t>
            </a:r>
            <a:endParaRPr lang="en-GB" sz="4000" b="1" dirty="0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V="1">
            <a:off x="2914650" y="2708275"/>
            <a:ext cx="547370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18437" name="Picture 2" descr="http://www.bio.mtu.edu/fisheco/Hydropsych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708275"/>
            <a:ext cx="15128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 rot="16200000">
            <a:off x="942975" y="3386138"/>
            <a:ext cx="2232025" cy="5905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LIFE score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3438" y="5661025"/>
            <a:ext cx="2233612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Flow index</a:t>
            </a:r>
          </a:p>
        </p:txBody>
      </p:sp>
      <p:sp>
        <p:nvSpPr>
          <p:cNvPr id="18440" name="TextBox 7"/>
          <p:cNvSpPr txBox="1">
            <a:spLocks noChangeArrowheads="1"/>
          </p:cNvSpPr>
          <p:nvPr/>
        </p:nvSpPr>
        <p:spPr bwMode="auto">
          <a:xfrm>
            <a:off x="3441700" y="3284538"/>
            <a:ext cx="696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1991</a:t>
            </a:r>
          </a:p>
        </p:txBody>
      </p:sp>
      <p:sp>
        <p:nvSpPr>
          <p:cNvPr id="18441" name="TextBox 8"/>
          <p:cNvSpPr txBox="1">
            <a:spLocks noChangeArrowheads="1"/>
          </p:cNvSpPr>
          <p:nvPr/>
        </p:nvSpPr>
        <p:spPr bwMode="auto">
          <a:xfrm>
            <a:off x="5192713" y="4572000"/>
            <a:ext cx="696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1997</a:t>
            </a:r>
          </a:p>
        </p:txBody>
      </p:sp>
      <p:sp>
        <p:nvSpPr>
          <p:cNvPr id="18442" name="TextBox 9"/>
          <p:cNvSpPr txBox="1">
            <a:spLocks noChangeArrowheads="1"/>
          </p:cNvSpPr>
          <p:nvPr/>
        </p:nvSpPr>
        <p:spPr bwMode="auto">
          <a:xfrm>
            <a:off x="4881563" y="2843213"/>
            <a:ext cx="698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2001</a:t>
            </a:r>
          </a:p>
        </p:txBody>
      </p:sp>
      <p:sp>
        <p:nvSpPr>
          <p:cNvPr id="18443" name="TextBox 10"/>
          <p:cNvSpPr txBox="1">
            <a:spLocks noChangeArrowheads="1"/>
          </p:cNvSpPr>
          <p:nvPr/>
        </p:nvSpPr>
        <p:spPr bwMode="auto">
          <a:xfrm>
            <a:off x="7569200" y="3789363"/>
            <a:ext cx="696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2009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544" y="5877272"/>
            <a:ext cx="2621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No threshold 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923928" y="1700808"/>
            <a:ext cx="372" cy="13487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3851275" y="2976563"/>
            <a:ext cx="13684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211960" y="1916832"/>
            <a:ext cx="720080" cy="86409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284663" y="2473325"/>
            <a:ext cx="71437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437063" y="2265363"/>
            <a:ext cx="71437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589463" y="2417763"/>
            <a:ext cx="71437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741863" y="2204864"/>
            <a:ext cx="71437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437063" y="2554288"/>
            <a:ext cx="71437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589463" y="2112963"/>
            <a:ext cx="71437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284663" y="2625725"/>
            <a:ext cx="71437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859338" y="2060848"/>
            <a:ext cx="73025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5724128" y="1700808"/>
            <a:ext cx="397" cy="13487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651500" y="2976563"/>
            <a:ext cx="13684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940425" y="2041525"/>
            <a:ext cx="1079500" cy="6477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084888" y="2473325"/>
            <a:ext cx="71437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6237288" y="2265363"/>
            <a:ext cx="71437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389688" y="2417763"/>
            <a:ext cx="71437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6542088" y="2401888"/>
            <a:ext cx="71437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6237288" y="2554288"/>
            <a:ext cx="71437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6804025" y="2112963"/>
            <a:ext cx="71438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6084888" y="2625725"/>
            <a:ext cx="71437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6659563" y="2184400"/>
            <a:ext cx="73025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7451725" y="1700808"/>
            <a:ext cx="595" cy="13487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380288" y="2976563"/>
            <a:ext cx="13684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667625" y="2008188"/>
            <a:ext cx="720725" cy="84455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7812088" y="2473325"/>
            <a:ext cx="73025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7964488" y="2265363"/>
            <a:ext cx="73025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8116888" y="2417763"/>
            <a:ext cx="73025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7596188" y="2708275"/>
            <a:ext cx="71437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7964488" y="2554288"/>
            <a:ext cx="73025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8116888" y="2184400"/>
            <a:ext cx="73025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7812088" y="2625725"/>
            <a:ext cx="73025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8243888" y="1989138"/>
            <a:ext cx="73025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41" name="Straight Connector 40"/>
          <p:cNvCxnSpPr/>
          <p:nvPr/>
        </p:nvCxnSpPr>
        <p:spPr>
          <a:xfrm>
            <a:off x="3923928" y="4365104"/>
            <a:ext cx="372" cy="14927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851275" y="5784850"/>
            <a:ext cx="13684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067175" y="5210175"/>
            <a:ext cx="1225550" cy="28733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4284663" y="5281613"/>
            <a:ext cx="71437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5003800" y="5353050"/>
            <a:ext cx="73025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4589463" y="5226050"/>
            <a:ext cx="71437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4741863" y="5210175"/>
            <a:ext cx="71437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4437063" y="5362575"/>
            <a:ext cx="71437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4589463" y="5426075"/>
            <a:ext cx="71437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4284663" y="5434013"/>
            <a:ext cx="71437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5003800" y="5137150"/>
            <a:ext cx="73025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52" name="Straight Connector 51"/>
          <p:cNvCxnSpPr/>
          <p:nvPr/>
        </p:nvCxnSpPr>
        <p:spPr>
          <a:xfrm>
            <a:off x="5724128" y="4437112"/>
            <a:ext cx="397" cy="14207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5651500" y="5784850"/>
            <a:ext cx="13684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5940425" y="5281613"/>
            <a:ext cx="1079500" cy="14446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6084888" y="5281613"/>
            <a:ext cx="71437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6443663" y="5426075"/>
            <a:ext cx="73025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6389688" y="5226050"/>
            <a:ext cx="71437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6542088" y="5210175"/>
            <a:ext cx="71437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6237288" y="5362575"/>
            <a:ext cx="71437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6804025" y="5353050"/>
            <a:ext cx="71438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6084888" y="5434013"/>
            <a:ext cx="71437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6659563" y="5353050"/>
            <a:ext cx="73025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7451725" y="4437112"/>
            <a:ext cx="595" cy="14207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380288" y="5784850"/>
            <a:ext cx="13684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7524750" y="5229225"/>
            <a:ext cx="1223963" cy="1444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7812088" y="5281613"/>
            <a:ext cx="73025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7964488" y="5210175"/>
            <a:ext cx="73025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8116888" y="5226050"/>
            <a:ext cx="73025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8269288" y="5065713"/>
            <a:ext cx="73025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7964488" y="5362575"/>
            <a:ext cx="73025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8316913" y="5353050"/>
            <a:ext cx="71437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7667625" y="5373688"/>
            <a:ext cx="73025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3" name="Oval 72"/>
          <p:cNvSpPr/>
          <p:nvPr/>
        </p:nvSpPr>
        <p:spPr>
          <a:xfrm>
            <a:off x="8388350" y="5137150"/>
            <a:ext cx="71438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524" name="TextBox 78"/>
          <p:cNvSpPr txBox="1">
            <a:spLocks noChangeArrowheads="1"/>
          </p:cNvSpPr>
          <p:nvPr/>
        </p:nvSpPr>
        <p:spPr bwMode="auto">
          <a:xfrm>
            <a:off x="4716463" y="3049588"/>
            <a:ext cx="503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flow</a:t>
            </a:r>
          </a:p>
        </p:txBody>
      </p:sp>
      <p:sp>
        <p:nvSpPr>
          <p:cNvPr id="19525" name="TextBox 115"/>
          <p:cNvSpPr txBox="1">
            <a:spLocks noChangeArrowheads="1"/>
          </p:cNvSpPr>
          <p:nvPr/>
        </p:nvSpPr>
        <p:spPr bwMode="auto">
          <a:xfrm>
            <a:off x="6516688" y="3049588"/>
            <a:ext cx="503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flow</a:t>
            </a:r>
          </a:p>
        </p:txBody>
      </p:sp>
      <p:sp>
        <p:nvSpPr>
          <p:cNvPr id="19526" name="TextBox 116"/>
          <p:cNvSpPr txBox="1">
            <a:spLocks noChangeArrowheads="1"/>
          </p:cNvSpPr>
          <p:nvPr/>
        </p:nvSpPr>
        <p:spPr bwMode="auto">
          <a:xfrm>
            <a:off x="8245475" y="3049588"/>
            <a:ext cx="503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flow</a:t>
            </a:r>
          </a:p>
        </p:txBody>
      </p:sp>
      <p:sp>
        <p:nvSpPr>
          <p:cNvPr id="19527" name="TextBox 117"/>
          <p:cNvSpPr txBox="1">
            <a:spLocks noChangeArrowheads="1"/>
          </p:cNvSpPr>
          <p:nvPr/>
        </p:nvSpPr>
        <p:spPr bwMode="auto">
          <a:xfrm>
            <a:off x="8316913" y="5837238"/>
            <a:ext cx="503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flow</a:t>
            </a:r>
          </a:p>
        </p:txBody>
      </p:sp>
      <p:sp>
        <p:nvSpPr>
          <p:cNvPr id="19528" name="TextBox 118"/>
          <p:cNvSpPr txBox="1">
            <a:spLocks noChangeArrowheads="1"/>
          </p:cNvSpPr>
          <p:nvPr/>
        </p:nvSpPr>
        <p:spPr bwMode="auto">
          <a:xfrm>
            <a:off x="6516688" y="5837238"/>
            <a:ext cx="503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flow</a:t>
            </a:r>
          </a:p>
        </p:txBody>
      </p:sp>
      <p:sp>
        <p:nvSpPr>
          <p:cNvPr id="19529" name="TextBox 119"/>
          <p:cNvSpPr txBox="1">
            <a:spLocks noChangeArrowheads="1"/>
          </p:cNvSpPr>
          <p:nvPr/>
        </p:nvSpPr>
        <p:spPr bwMode="auto">
          <a:xfrm>
            <a:off x="4716463" y="5857875"/>
            <a:ext cx="503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flow</a:t>
            </a:r>
          </a:p>
        </p:txBody>
      </p:sp>
      <p:sp>
        <p:nvSpPr>
          <p:cNvPr id="19530" name="TextBox 120"/>
          <p:cNvSpPr txBox="1">
            <a:spLocks noChangeArrowheads="1"/>
          </p:cNvSpPr>
          <p:nvPr/>
        </p:nvSpPr>
        <p:spPr bwMode="auto">
          <a:xfrm rot="-5400000">
            <a:off x="2871284" y="4999931"/>
            <a:ext cx="1548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 smtClean="0"/>
              <a:t>Ecosystem score</a:t>
            </a:r>
            <a:endParaRPr lang="en-GB" sz="1400" dirty="0"/>
          </a:p>
        </p:txBody>
      </p:sp>
      <p:sp>
        <p:nvSpPr>
          <p:cNvPr id="19531" name="TextBox 121"/>
          <p:cNvSpPr txBox="1">
            <a:spLocks noChangeArrowheads="1"/>
          </p:cNvSpPr>
          <p:nvPr/>
        </p:nvSpPr>
        <p:spPr bwMode="auto">
          <a:xfrm rot="-5400000">
            <a:off x="4743566" y="4999930"/>
            <a:ext cx="1548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 smtClean="0"/>
              <a:t>Ecosystem score</a:t>
            </a:r>
            <a:endParaRPr lang="en-GB" sz="1400" dirty="0"/>
          </a:p>
        </p:txBody>
      </p:sp>
      <p:sp>
        <p:nvSpPr>
          <p:cNvPr id="19532" name="TextBox 122"/>
          <p:cNvSpPr txBox="1">
            <a:spLocks noChangeArrowheads="1"/>
          </p:cNvSpPr>
          <p:nvPr/>
        </p:nvSpPr>
        <p:spPr bwMode="auto">
          <a:xfrm rot="-5400000">
            <a:off x="6471758" y="4999930"/>
            <a:ext cx="1548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 smtClean="0"/>
              <a:t>Ecosystem score</a:t>
            </a:r>
            <a:endParaRPr lang="en-GB" sz="1400" dirty="0"/>
          </a:p>
        </p:txBody>
      </p:sp>
      <p:sp>
        <p:nvSpPr>
          <p:cNvPr id="19533" name="TextBox 126"/>
          <p:cNvSpPr txBox="1">
            <a:spLocks noChangeArrowheads="1"/>
          </p:cNvSpPr>
          <p:nvPr/>
        </p:nvSpPr>
        <p:spPr bwMode="auto">
          <a:xfrm rot="-5400000">
            <a:off x="2871284" y="2263875"/>
            <a:ext cx="1548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 smtClean="0"/>
              <a:t>Ecosystem score</a:t>
            </a:r>
            <a:endParaRPr lang="en-GB" sz="1400" dirty="0"/>
          </a:p>
        </p:txBody>
      </p:sp>
      <p:sp>
        <p:nvSpPr>
          <p:cNvPr id="19534" name="TextBox 130"/>
          <p:cNvSpPr txBox="1">
            <a:spLocks noChangeArrowheads="1"/>
          </p:cNvSpPr>
          <p:nvPr/>
        </p:nvSpPr>
        <p:spPr bwMode="auto">
          <a:xfrm rot="-5400000">
            <a:off x="4743566" y="2263874"/>
            <a:ext cx="1548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 smtClean="0"/>
              <a:t>Ecosystem score</a:t>
            </a:r>
            <a:endParaRPr lang="en-GB" sz="1400" dirty="0"/>
          </a:p>
        </p:txBody>
      </p:sp>
      <p:sp>
        <p:nvSpPr>
          <p:cNvPr id="19535" name="TextBox 131"/>
          <p:cNvSpPr txBox="1">
            <a:spLocks noChangeArrowheads="1"/>
          </p:cNvSpPr>
          <p:nvPr/>
        </p:nvSpPr>
        <p:spPr bwMode="auto">
          <a:xfrm rot="-5400000">
            <a:off x="6471758" y="2263874"/>
            <a:ext cx="1548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 smtClean="0"/>
              <a:t>Ecosystem score</a:t>
            </a:r>
            <a:endParaRPr lang="en-GB" sz="1400" dirty="0"/>
          </a:p>
        </p:txBody>
      </p:sp>
      <p:sp>
        <p:nvSpPr>
          <p:cNvPr id="19536" name="TextBox 132"/>
          <p:cNvSpPr txBox="1">
            <a:spLocks noChangeArrowheads="1"/>
          </p:cNvSpPr>
          <p:nvPr/>
        </p:nvSpPr>
        <p:spPr bwMode="auto">
          <a:xfrm>
            <a:off x="179388" y="2060575"/>
            <a:ext cx="2895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/>
              <a:t>sensitive rivers</a:t>
            </a:r>
          </a:p>
          <a:p>
            <a:r>
              <a:rPr lang="en-GB" sz="3200"/>
              <a:t>low abstraction</a:t>
            </a:r>
          </a:p>
        </p:txBody>
      </p:sp>
      <p:sp>
        <p:nvSpPr>
          <p:cNvPr id="19537" name="TextBox 133"/>
          <p:cNvSpPr txBox="1">
            <a:spLocks noChangeArrowheads="1"/>
          </p:cNvSpPr>
          <p:nvPr/>
        </p:nvSpPr>
        <p:spPr bwMode="auto">
          <a:xfrm>
            <a:off x="179388" y="4652963"/>
            <a:ext cx="30765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/>
              <a:t>robust rivers</a:t>
            </a:r>
          </a:p>
          <a:p>
            <a:r>
              <a:rPr lang="en-GB" sz="3200"/>
              <a:t>high abstraction</a:t>
            </a:r>
          </a:p>
        </p:txBody>
      </p:sp>
      <p:sp>
        <p:nvSpPr>
          <p:cNvPr id="19538" name="TextBox 134"/>
          <p:cNvSpPr txBox="1">
            <a:spLocks noChangeArrowheads="1"/>
          </p:cNvSpPr>
          <p:nvPr/>
        </p:nvSpPr>
        <p:spPr bwMode="auto">
          <a:xfrm>
            <a:off x="763588" y="188913"/>
            <a:ext cx="71929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/>
              <a:t>River sensitivity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6265863" cy="1143000"/>
          </a:xfrm>
        </p:spPr>
        <p:txBody>
          <a:bodyPr/>
          <a:lstStyle/>
          <a:p>
            <a:r>
              <a:rPr lang="en-GB" b="1" dirty="0" smtClean="0"/>
              <a:t>IWRM goals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512" y="1485280"/>
            <a:ext cx="6264820" cy="4968056"/>
          </a:xfrm>
        </p:spPr>
        <p:txBody>
          <a:bodyPr/>
          <a:lstStyle/>
          <a:p>
            <a:r>
              <a:rPr lang="en-GB" sz="2800" b="1" dirty="0" smtClean="0"/>
              <a:t>Economically efficient water use</a:t>
            </a:r>
            <a:r>
              <a:rPr lang="en-GB" sz="2800" dirty="0" smtClean="0"/>
              <a:t> </a:t>
            </a:r>
          </a:p>
          <a:p>
            <a:pPr marL="0" indent="0">
              <a:buFontTx/>
              <a:buNone/>
            </a:pPr>
            <a:r>
              <a:rPr lang="en-GB" sz="2800" dirty="0" smtClean="0"/>
              <a:t>Assessments of supplies, sound allocation, efficient technologies</a:t>
            </a:r>
          </a:p>
          <a:p>
            <a:r>
              <a:rPr lang="en-GB" sz="2800" b="1" dirty="0" smtClean="0"/>
              <a:t>Equitable access</a:t>
            </a:r>
          </a:p>
          <a:p>
            <a:pPr marL="0" indent="0">
              <a:buFontTx/>
              <a:buNone/>
            </a:pPr>
            <a:r>
              <a:rPr lang="en-GB" sz="2800" dirty="0" smtClean="0"/>
              <a:t>Appropriate institutions, users’ associations, stakeholder sharing</a:t>
            </a:r>
          </a:p>
          <a:p>
            <a:r>
              <a:rPr lang="en-GB" sz="2800" b="1" dirty="0" smtClean="0"/>
              <a:t>Environmental sustainability</a:t>
            </a:r>
          </a:p>
          <a:p>
            <a:pPr>
              <a:buFontTx/>
              <a:buNone/>
            </a:pPr>
            <a:r>
              <a:rPr lang="en-GB" sz="2800" dirty="0" smtClean="0"/>
              <a:t>water quality standards</a:t>
            </a:r>
          </a:p>
          <a:p>
            <a:pPr>
              <a:buFontTx/>
              <a:buNone/>
            </a:pPr>
            <a:r>
              <a:rPr lang="en-GB" sz="2800" dirty="0" smtClean="0"/>
              <a:t>flow standards</a:t>
            </a:r>
          </a:p>
          <a:p>
            <a:pPr>
              <a:buNone/>
            </a:pPr>
            <a:endParaRPr lang="en-GB" dirty="0" smtClean="0"/>
          </a:p>
        </p:txBody>
      </p:sp>
      <p:pic>
        <p:nvPicPr>
          <p:cNvPr id="5124" name="Picture 11" descr="http://www.gwp.org/Global/The%20Challenge/IWRM%20and%20sub-sectors.jpg"/>
          <p:cNvPicPr>
            <a:picLocks noChangeAspect="1" noChangeArrowheads="1"/>
          </p:cNvPicPr>
          <p:nvPr/>
        </p:nvPicPr>
        <p:blipFill>
          <a:blip r:embed="rId2" cstate="print"/>
          <a:srcRect t="15836"/>
          <a:stretch>
            <a:fillRect/>
          </a:stretch>
        </p:blipFill>
        <p:spPr bwMode="auto">
          <a:xfrm>
            <a:off x="6443663" y="1268413"/>
            <a:ext cx="2638425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 descr="http://www.bmbf.wasserressourcen-management.de/_img/common/IWRM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50" y="555625"/>
            <a:ext cx="2762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http://www.mtnforum.org/sites/default/files/event_pictures/splash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5661248"/>
            <a:ext cx="22125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title"/>
          </p:nvPr>
        </p:nvSpPr>
        <p:spPr>
          <a:xfrm>
            <a:off x="-180528" y="-27384"/>
            <a:ext cx="9433048" cy="1143000"/>
          </a:xfrm>
        </p:spPr>
        <p:txBody>
          <a:bodyPr/>
          <a:lstStyle/>
          <a:p>
            <a:pPr eaLnBrk="1" hangingPunct="1"/>
            <a:r>
              <a:rPr lang="en-GB" sz="4200" b="1" dirty="0" smtClean="0"/>
              <a:t>How do pressures alter river flow?</a:t>
            </a:r>
          </a:p>
        </p:txBody>
      </p:sp>
      <p:sp>
        <p:nvSpPr>
          <p:cNvPr id="18435" name="Text Box 11"/>
          <p:cNvSpPr txBox="1">
            <a:spLocks noChangeArrowheads="1"/>
          </p:cNvSpPr>
          <p:nvPr/>
        </p:nvSpPr>
        <p:spPr bwMode="auto">
          <a:xfrm>
            <a:off x="5219700" y="1592263"/>
            <a:ext cx="3529013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/>
              <a:t>Direct </a:t>
            </a:r>
            <a:r>
              <a:rPr lang="en-GB" sz="2400" b="1" dirty="0" smtClean="0"/>
              <a:t>abstractions</a:t>
            </a:r>
            <a:endParaRPr lang="en-GB" sz="2400" b="1" dirty="0"/>
          </a:p>
          <a:p>
            <a:pPr>
              <a:spcBef>
                <a:spcPct val="50000"/>
              </a:spcBef>
            </a:pPr>
            <a:r>
              <a:rPr lang="en-GB" sz="2000" dirty="0"/>
              <a:t>Reduced baseline – maintain variability</a:t>
            </a:r>
          </a:p>
          <a:p>
            <a:pPr>
              <a:spcBef>
                <a:spcPct val="50000"/>
              </a:spcBef>
            </a:pPr>
            <a:r>
              <a:rPr lang="en-GB" sz="2000" b="1" i="1" dirty="0"/>
              <a:t>Restrictive management</a:t>
            </a:r>
            <a:r>
              <a:rPr lang="en-GB" sz="2000" dirty="0"/>
              <a:t> </a:t>
            </a:r>
          </a:p>
        </p:txBody>
      </p:sp>
      <p:sp>
        <p:nvSpPr>
          <p:cNvPr id="18436" name="Text Box 12"/>
          <p:cNvSpPr txBox="1">
            <a:spLocks noChangeArrowheads="1"/>
          </p:cNvSpPr>
          <p:nvPr/>
        </p:nvSpPr>
        <p:spPr bwMode="auto">
          <a:xfrm>
            <a:off x="5219700" y="4308475"/>
            <a:ext cx="36004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/>
              <a:t>Dams/impoundments</a:t>
            </a:r>
            <a:endParaRPr lang="en-GB" sz="2400" b="1" dirty="0"/>
          </a:p>
          <a:p>
            <a:pPr>
              <a:spcBef>
                <a:spcPct val="50000"/>
              </a:spcBef>
            </a:pPr>
            <a:r>
              <a:rPr lang="en-GB" sz="2000" dirty="0"/>
              <a:t>Magnitude and variability may be reduced; magnitude may be increased</a:t>
            </a:r>
          </a:p>
          <a:p>
            <a:pPr>
              <a:spcBef>
                <a:spcPct val="50000"/>
              </a:spcBef>
            </a:pPr>
            <a:r>
              <a:rPr lang="en-GB" sz="2000" b="1" i="1" dirty="0"/>
              <a:t>Active management</a:t>
            </a:r>
            <a:r>
              <a:rPr lang="en-GB" sz="2000" dirty="0"/>
              <a:t> </a:t>
            </a: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2" cstate="print"/>
          <a:srcRect l="4765" t="6223" r="3119" b="6668"/>
          <a:stretch>
            <a:fillRect/>
          </a:stretch>
        </p:blipFill>
        <p:spPr bwMode="auto">
          <a:xfrm>
            <a:off x="174625" y="4149725"/>
            <a:ext cx="4325938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3" cstate="print"/>
          <a:srcRect l="3941" t="5704" r="2354" b="5704"/>
          <a:stretch>
            <a:fillRect/>
          </a:stretch>
        </p:blipFill>
        <p:spPr bwMode="auto">
          <a:xfrm>
            <a:off x="179388" y="1557338"/>
            <a:ext cx="432117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chemeClr val="tx1"/>
                </a:solidFill>
              </a:rPr>
              <a:t>Abstraction management</a:t>
            </a:r>
            <a:endParaRPr lang="en-GB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600200"/>
            <a:ext cx="4751388" cy="46370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How much can we alter the flow regime ...?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... but maintain desired ecological condition?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Standards often developed by expert panels – i.e. synthesis of knowledge and experience</a:t>
            </a:r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</p:txBody>
      </p:sp>
      <p:pic>
        <p:nvPicPr>
          <p:cNvPr id="19460" name="Picture 4" descr="Copenhagen meeting MERIT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2725" y="3933825"/>
            <a:ext cx="3678238" cy="2759075"/>
          </a:xfrm>
          <a:noFill/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3" cstate="print"/>
          <a:srcRect l="1968" t="3775" r="2843" b="5188"/>
          <a:stretch>
            <a:fillRect/>
          </a:stretch>
        </p:blipFill>
        <p:spPr bwMode="auto">
          <a:xfrm>
            <a:off x="4660622" y="1052736"/>
            <a:ext cx="4483378" cy="259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361" r="11715" b="29185"/>
          <a:stretch>
            <a:fillRect/>
          </a:stretch>
        </p:blipFill>
        <p:spPr>
          <a:xfrm>
            <a:off x="218693" y="801837"/>
            <a:ext cx="8961819" cy="5579491"/>
          </a:xfrm>
          <a:noFill/>
        </p:spPr>
      </p:pic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35496" y="5084663"/>
            <a:ext cx="144016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34776" y="5372620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Headwaters 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551735" y="30163"/>
            <a:ext cx="83407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dirty="0"/>
              <a:t>Maximum </a:t>
            </a:r>
            <a:r>
              <a:rPr lang="en-GB" sz="3600" dirty="0" smtClean="0"/>
              <a:t>abstractions % of natural flow</a:t>
            </a:r>
            <a:endParaRPr lang="en-GB" sz="3600" dirty="0"/>
          </a:p>
        </p:txBody>
      </p:sp>
      <p:sp>
        <p:nvSpPr>
          <p:cNvPr id="163849" name="Rectangle 9"/>
          <p:cNvSpPr>
            <a:spLocks noChangeArrowheads="1"/>
          </p:cNvSpPr>
          <p:nvPr/>
        </p:nvSpPr>
        <p:spPr bwMode="auto">
          <a:xfrm>
            <a:off x="35497" y="1916311"/>
            <a:ext cx="1368152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850" name="Rectangle 10"/>
          <p:cNvSpPr>
            <a:spLocks noChangeArrowheads="1"/>
          </p:cNvSpPr>
          <p:nvPr/>
        </p:nvSpPr>
        <p:spPr bwMode="auto">
          <a:xfrm>
            <a:off x="35496" y="3500487"/>
            <a:ext cx="1368151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851" name="Text Box 11"/>
          <p:cNvSpPr txBox="1">
            <a:spLocks noChangeArrowheads="1"/>
          </p:cNvSpPr>
          <p:nvPr/>
        </p:nvSpPr>
        <p:spPr bwMode="auto">
          <a:xfrm>
            <a:off x="35496" y="2067570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Lowland meandering</a:t>
            </a:r>
          </a:p>
        </p:txBody>
      </p:sp>
      <p:sp>
        <p:nvSpPr>
          <p:cNvPr id="163852" name="Text Box 12"/>
          <p:cNvSpPr txBox="1">
            <a:spLocks noChangeArrowheads="1"/>
          </p:cNvSpPr>
          <p:nvPr/>
        </p:nvSpPr>
        <p:spPr bwMode="auto">
          <a:xfrm>
            <a:off x="179512" y="3651746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Middle reaches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16237" y="692696"/>
            <a:ext cx="1439739" cy="72060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060253" y="899428"/>
            <a:ext cx="1655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/>
              <a:t>High flow</a:t>
            </a:r>
            <a:endParaRPr lang="en-GB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452320" y="692696"/>
            <a:ext cx="1584325" cy="72060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524749" y="899428"/>
            <a:ext cx="1655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/>
              <a:t>Drought</a:t>
            </a:r>
            <a:endParaRPr lang="en-GB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427984" y="692696"/>
            <a:ext cx="1440159" cy="72060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499992" y="764704"/>
            <a:ext cx="16557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/>
              <a:t>Medium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 flow</a:t>
            </a:r>
            <a:endParaRPr lang="en-GB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012159" y="692696"/>
            <a:ext cx="1368153" cy="72060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6012160" y="836712"/>
            <a:ext cx="1655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/>
              <a:t>Low flow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863600"/>
          </a:xfrm>
        </p:spPr>
        <p:txBody>
          <a:bodyPr/>
          <a:lstStyle/>
          <a:p>
            <a:r>
              <a:rPr lang="en-GB" b="1" smtClean="0"/>
              <a:t>Impoundment releases</a:t>
            </a:r>
            <a:endParaRPr lang="en-US" b="1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557338"/>
            <a:ext cx="5472113" cy="4752975"/>
          </a:xfrm>
        </p:spPr>
        <p:txBody>
          <a:bodyPr/>
          <a:lstStyle/>
          <a:p>
            <a:pPr>
              <a:buFontTx/>
              <a:buNone/>
            </a:pPr>
            <a:r>
              <a:rPr lang="en-GB" sz="2800" dirty="0" smtClean="0"/>
              <a:t>Heavily Modified Water Body</a:t>
            </a:r>
          </a:p>
          <a:p>
            <a:pPr>
              <a:buFontTx/>
              <a:buNone/>
            </a:pPr>
            <a:r>
              <a:rPr lang="en-GB" sz="2800" dirty="0" smtClean="0"/>
              <a:t>Target = Good Ecological Potential</a:t>
            </a:r>
          </a:p>
          <a:p>
            <a:pPr>
              <a:buFontTx/>
              <a:buNone/>
            </a:pPr>
            <a:r>
              <a:rPr lang="en-GB" sz="2800" dirty="0" smtClean="0"/>
              <a:t>Best practice </a:t>
            </a:r>
          </a:p>
          <a:p>
            <a:pPr>
              <a:buFontTx/>
              <a:buNone/>
            </a:pPr>
            <a:r>
              <a:rPr lang="en-GB" sz="2800" dirty="0" smtClean="0"/>
              <a:t>Stakeholder objectives</a:t>
            </a:r>
          </a:p>
          <a:p>
            <a:pPr>
              <a:buFontTx/>
              <a:buNone/>
            </a:pPr>
            <a:endParaRPr lang="en-GB" sz="2800" dirty="0" smtClean="0"/>
          </a:p>
          <a:p>
            <a:pPr>
              <a:buFontTx/>
              <a:buNone/>
            </a:pPr>
            <a:r>
              <a:rPr lang="en-GB" sz="2800" dirty="0" smtClean="0"/>
              <a:t>Dams have major control over   flow regime</a:t>
            </a:r>
          </a:p>
          <a:p>
            <a:pPr marL="177800" indent="-177800">
              <a:buFontTx/>
              <a:buNone/>
            </a:pPr>
            <a:r>
              <a:rPr lang="en-GB" sz="2800" dirty="0" smtClean="0"/>
              <a:t>Release flows to meet desired ecosystem services</a:t>
            </a:r>
          </a:p>
          <a:p>
            <a:pPr>
              <a:buFontTx/>
              <a:buNone/>
            </a:pPr>
            <a:endParaRPr lang="en-GB" sz="2800" dirty="0" smtClean="0"/>
          </a:p>
          <a:p>
            <a:pPr>
              <a:buFontTx/>
              <a:buNone/>
            </a:pPr>
            <a:r>
              <a:rPr lang="en-GB" sz="2800" dirty="0" smtClean="0"/>
              <a:t> </a:t>
            </a:r>
          </a:p>
          <a:p>
            <a:pPr>
              <a:buFontTx/>
              <a:buNone/>
            </a:pPr>
            <a:endParaRPr lang="en-GB" sz="2800" dirty="0" smtClean="0"/>
          </a:p>
          <a:p>
            <a:pPr>
              <a:buFontTx/>
              <a:buNone/>
            </a:pPr>
            <a:endParaRPr lang="en-US" sz="2800" dirty="0" smtClean="0"/>
          </a:p>
        </p:txBody>
      </p:sp>
      <p:pic>
        <p:nvPicPr>
          <p:cNvPr id="20484" name="Picture 7" descr="DSC0070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8625" y="3357563"/>
            <a:ext cx="3455988" cy="2592387"/>
          </a:xfrm>
          <a:noFill/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 cstate="print"/>
          <a:srcRect l="4765" t="6223" r="3119" b="6668"/>
          <a:stretch>
            <a:fillRect/>
          </a:stretch>
        </p:blipFill>
        <p:spPr bwMode="auto">
          <a:xfrm>
            <a:off x="5364163" y="1346200"/>
            <a:ext cx="36052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88913"/>
            <a:ext cx="8277225" cy="865187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chemeClr val="tx1"/>
                </a:solidFill>
              </a:rPr>
              <a:t>Hydro-power issues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052736"/>
            <a:ext cx="5688632" cy="274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4" name="Freeform 143"/>
          <p:cNvSpPr/>
          <p:nvPr/>
        </p:nvSpPr>
        <p:spPr>
          <a:xfrm>
            <a:off x="2915816" y="5327780"/>
            <a:ext cx="6120680" cy="1035698"/>
          </a:xfrm>
          <a:custGeom>
            <a:avLst/>
            <a:gdLst>
              <a:gd name="connsiteX0" fmla="*/ 15551 w 6658947"/>
              <a:gd name="connsiteY0" fmla="*/ 298579 h 1035698"/>
              <a:gd name="connsiteX1" fmla="*/ 62204 w 6658947"/>
              <a:gd name="connsiteY1" fmla="*/ 251926 h 1035698"/>
              <a:gd name="connsiteX2" fmla="*/ 80865 w 6658947"/>
              <a:gd name="connsiteY2" fmla="*/ 223934 h 1035698"/>
              <a:gd name="connsiteX3" fmla="*/ 155510 w 6658947"/>
              <a:gd name="connsiteY3" fmla="*/ 158620 h 1035698"/>
              <a:gd name="connsiteX4" fmla="*/ 192833 w 6658947"/>
              <a:gd name="connsiteY4" fmla="*/ 130628 h 1035698"/>
              <a:gd name="connsiteX5" fmla="*/ 267478 w 6658947"/>
              <a:gd name="connsiteY5" fmla="*/ 93306 h 1035698"/>
              <a:gd name="connsiteX6" fmla="*/ 323461 w 6658947"/>
              <a:gd name="connsiteY6" fmla="*/ 65314 h 1035698"/>
              <a:gd name="connsiteX7" fmla="*/ 360784 w 6658947"/>
              <a:gd name="connsiteY7" fmla="*/ 46653 h 1035698"/>
              <a:gd name="connsiteX8" fmla="*/ 398106 w 6658947"/>
              <a:gd name="connsiteY8" fmla="*/ 37322 h 1035698"/>
              <a:gd name="connsiteX9" fmla="*/ 435429 w 6658947"/>
              <a:gd name="connsiteY9" fmla="*/ 18661 h 1035698"/>
              <a:gd name="connsiteX10" fmla="*/ 472751 w 6658947"/>
              <a:gd name="connsiteY10" fmla="*/ 9330 h 1035698"/>
              <a:gd name="connsiteX11" fmla="*/ 500743 w 6658947"/>
              <a:gd name="connsiteY11" fmla="*/ 0 h 1035698"/>
              <a:gd name="connsiteX12" fmla="*/ 556727 w 6658947"/>
              <a:gd name="connsiteY12" fmla="*/ 9330 h 1035698"/>
              <a:gd name="connsiteX13" fmla="*/ 612710 w 6658947"/>
              <a:gd name="connsiteY13" fmla="*/ 46653 h 1035698"/>
              <a:gd name="connsiteX14" fmla="*/ 650033 w 6658947"/>
              <a:gd name="connsiteY14" fmla="*/ 74644 h 1035698"/>
              <a:gd name="connsiteX15" fmla="*/ 743339 w 6658947"/>
              <a:gd name="connsiteY15" fmla="*/ 139959 h 1035698"/>
              <a:gd name="connsiteX16" fmla="*/ 836645 w 6658947"/>
              <a:gd name="connsiteY16" fmla="*/ 270587 h 1035698"/>
              <a:gd name="connsiteX17" fmla="*/ 892629 w 6658947"/>
              <a:gd name="connsiteY17" fmla="*/ 317240 h 1035698"/>
              <a:gd name="connsiteX18" fmla="*/ 948612 w 6658947"/>
              <a:gd name="connsiteY18" fmla="*/ 363893 h 1035698"/>
              <a:gd name="connsiteX19" fmla="*/ 1004596 w 6658947"/>
              <a:gd name="connsiteY19" fmla="*/ 382555 h 1035698"/>
              <a:gd name="connsiteX20" fmla="*/ 1041918 w 6658947"/>
              <a:gd name="connsiteY20" fmla="*/ 410547 h 1035698"/>
              <a:gd name="connsiteX21" fmla="*/ 1079241 w 6658947"/>
              <a:gd name="connsiteY21" fmla="*/ 419877 h 1035698"/>
              <a:gd name="connsiteX22" fmla="*/ 1107233 w 6658947"/>
              <a:gd name="connsiteY22" fmla="*/ 429208 h 1035698"/>
              <a:gd name="connsiteX23" fmla="*/ 1181878 w 6658947"/>
              <a:gd name="connsiteY23" fmla="*/ 457200 h 1035698"/>
              <a:gd name="connsiteX24" fmla="*/ 1219200 w 6658947"/>
              <a:gd name="connsiteY24" fmla="*/ 466530 h 1035698"/>
              <a:gd name="connsiteX25" fmla="*/ 1247192 w 6658947"/>
              <a:gd name="connsiteY25" fmla="*/ 475861 h 1035698"/>
              <a:gd name="connsiteX26" fmla="*/ 1340498 w 6658947"/>
              <a:gd name="connsiteY26" fmla="*/ 494522 h 1035698"/>
              <a:gd name="connsiteX27" fmla="*/ 1592425 w 6658947"/>
              <a:gd name="connsiteY27" fmla="*/ 485191 h 1035698"/>
              <a:gd name="connsiteX28" fmla="*/ 1676400 w 6658947"/>
              <a:gd name="connsiteY28" fmla="*/ 438538 h 1035698"/>
              <a:gd name="connsiteX29" fmla="*/ 1713722 w 6658947"/>
              <a:gd name="connsiteY29" fmla="*/ 419877 h 1035698"/>
              <a:gd name="connsiteX30" fmla="*/ 1732384 w 6658947"/>
              <a:gd name="connsiteY30" fmla="*/ 401216 h 1035698"/>
              <a:gd name="connsiteX31" fmla="*/ 1760376 w 6658947"/>
              <a:gd name="connsiteY31" fmla="*/ 391885 h 1035698"/>
              <a:gd name="connsiteX32" fmla="*/ 1835020 w 6658947"/>
              <a:gd name="connsiteY32" fmla="*/ 363893 h 1035698"/>
              <a:gd name="connsiteX33" fmla="*/ 1891004 w 6658947"/>
              <a:gd name="connsiteY33" fmla="*/ 326571 h 1035698"/>
              <a:gd name="connsiteX34" fmla="*/ 1956318 w 6658947"/>
              <a:gd name="connsiteY34" fmla="*/ 289249 h 1035698"/>
              <a:gd name="connsiteX35" fmla="*/ 1984310 w 6658947"/>
              <a:gd name="connsiteY35" fmla="*/ 279918 h 1035698"/>
              <a:gd name="connsiteX36" fmla="*/ 2002971 w 6658947"/>
              <a:gd name="connsiteY36" fmla="*/ 251926 h 1035698"/>
              <a:gd name="connsiteX37" fmla="*/ 2030963 w 6658947"/>
              <a:gd name="connsiteY37" fmla="*/ 233265 h 1035698"/>
              <a:gd name="connsiteX38" fmla="*/ 2124269 w 6658947"/>
              <a:gd name="connsiteY38" fmla="*/ 205273 h 1035698"/>
              <a:gd name="connsiteX39" fmla="*/ 2152261 w 6658947"/>
              <a:gd name="connsiteY39" fmla="*/ 195942 h 1035698"/>
              <a:gd name="connsiteX40" fmla="*/ 2236237 w 6658947"/>
              <a:gd name="connsiteY40" fmla="*/ 177281 h 1035698"/>
              <a:gd name="connsiteX41" fmla="*/ 2450841 w 6658947"/>
              <a:gd name="connsiteY41" fmla="*/ 186612 h 1035698"/>
              <a:gd name="connsiteX42" fmla="*/ 2506825 w 6658947"/>
              <a:gd name="connsiteY42" fmla="*/ 214604 h 1035698"/>
              <a:gd name="connsiteX43" fmla="*/ 2572139 w 6658947"/>
              <a:gd name="connsiteY43" fmla="*/ 242596 h 1035698"/>
              <a:gd name="connsiteX44" fmla="*/ 2646784 w 6658947"/>
              <a:gd name="connsiteY44" fmla="*/ 307910 h 1035698"/>
              <a:gd name="connsiteX45" fmla="*/ 2674776 w 6658947"/>
              <a:gd name="connsiteY45" fmla="*/ 335902 h 1035698"/>
              <a:gd name="connsiteX46" fmla="*/ 2702767 w 6658947"/>
              <a:gd name="connsiteY46" fmla="*/ 354563 h 1035698"/>
              <a:gd name="connsiteX47" fmla="*/ 2758751 w 6658947"/>
              <a:gd name="connsiteY47" fmla="*/ 391885 h 1035698"/>
              <a:gd name="connsiteX48" fmla="*/ 2814735 w 6658947"/>
              <a:gd name="connsiteY48" fmla="*/ 438538 h 1035698"/>
              <a:gd name="connsiteX49" fmla="*/ 2870718 w 6658947"/>
              <a:gd name="connsiteY49" fmla="*/ 475861 h 1035698"/>
              <a:gd name="connsiteX50" fmla="*/ 2917371 w 6658947"/>
              <a:gd name="connsiteY50" fmla="*/ 503853 h 1035698"/>
              <a:gd name="connsiteX51" fmla="*/ 2973355 w 6658947"/>
              <a:gd name="connsiteY51" fmla="*/ 531844 h 1035698"/>
              <a:gd name="connsiteX52" fmla="*/ 3038669 w 6658947"/>
              <a:gd name="connsiteY52" fmla="*/ 578498 h 1035698"/>
              <a:gd name="connsiteX53" fmla="*/ 3094653 w 6658947"/>
              <a:gd name="connsiteY53" fmla="*/ 597159 h 1035698"/>
              <a:gd name="connsiteX54" fmla="*/ 3131976 w 6658947"/>
              <a:gd name="connsiteY54" fmla="*/ 615820 h 1035698"/>
              <a:gd name="connsiteX55" fmla="*/ 3169298 w 6658947"/>
              <a:gd name="connsiteY55" fmla="*/ 625151 h 1035698"/>
              <a:gd name="connsiteX56" fmla="*/ 3197290 w 6658947"/>
              <a:gd name="connsiteY56" fmla="*/ 634481 h 1035698"/>
              <a:gd name="connsiteX57" fmla="*/ 3234612 w 6658947"/>
              <a:gd name="connsiteY57" fmla="*/ 643812 h 1035698"/>
              <a:gd name="connsiteX58" fmla="*/ 3281265 w 6658947"/>
              <a:gd name="connsiteY58" fmla="*/ 662473 h 1035698"/>
              <a:gd name="connsiteX59" fmla="*/ 3365241 w 6658947"/>
              <a:gd name="connsiteY59" fmla="*/ 690465 h 1035698"/>
              <a:gd name="connsiteX60" fmla="*/ 3393233 w 6658947"/>
              <a:gd name="connsiteY60" fmla="*/ 699796 h 1035698"/>
              <a:gd name="connsiteX61" fmla="*/ 3467878 w 6658947"/>
              <a:gd name="connsiteY61" fmla="*/ 718457 h 1035698"/>
              <a:gd name="connsiteX62" fmla="*/ 3505200 w 6658947"/>
              <a:gd name="connsiteY62" fmla="*/ 727787 h 1035698"/>
              <a:gd name="connsiteX63" fmla="*/ 3570514 w 6658947"/>
              <a:gd name="connsiteY63" fmla="*/ 737118 h 1035698"/>
              <a:gd name="connsiteX64" fmla="*/ 3663820 w 6658947"/>
              <a:gd name="connsiteY64" fmla="*/ 727787 h 1035698"/>
              <a:gd name="connsiteX65" fmla="*/ 3691812 w 6658947"/>
              <a:gd name="connsiteY65" fmla="*/ 709126 h 1035698"/>
              <a:gd name="connsiteX66" fmla="*/ 3719804 w 6658947"/>
              <a:gd name="connsiteY66" fmla="*/ 699796 h 1035698"/>
              <a:gd name="connsiteX67" fmla="*/ 3775788 w 6658947"/>
              <a:gd name="connsiteY67" fmla="*/ 662473 h 1035698"/>
              <a:gd name="connsiteX68" fmla="*/ 3850433 w 6658947"/>
              <a:gd name="connsiteY68" fmla="*/ 625151 h 1035698"/>
              <a:gd name="connsiteX69" fmla="*/ 3934408 w 6658947"/>
              <a:gd name="connsiteY69" fmla="*/ 578498 h 1035698"/>
              <a:gd name="connsiteX70" fmla="*/ 4027714 w 6658947"/>
              <a:gd name="connsiteY70" fmla="*/ 503853 h 1035698"/>
              <a:gd name="connsiteX71" fmla="*/ 4055706 w 6658947"/>
              <a:gd name="connsiteY71" fmla="*/ 494522 h 1035698"/>
              <a:gd name="connsiteX72" fmla="*/ 4083698 w 6658947"/>
              <a:gd name="connsiteY72" fmla="*/ 475861 h 1035698"/>
              <a:gd name="connsiteX73" fmla="*/ 4158343 w 6658947"/>
              <a:gd name="connsiteY73" fmla="*/ 457200 h 1035698"/>
              <a:gd name="connsiteX74" fmla="*/ 4438261 w 6658947"/>
              <a:gd name="connsiteY74" fmla="*/ 447869 h 1035698"/>
              <a:gd name="connsiteX75" fmla="*/ 4503576 w 6658947"/>
              <a:gd name="connsiteY75" fmla="*/ 475861 h 1035698"/>
              <a:gd name="connsiteX76" fmla="*/ 4550229 w 6658947"/>
              <a:gd name="connsiteY76" fmla="*/ 494522 h 1035698"/>
              <a:gd name="connsiteX77" fmla="*/ 4587551 w 6658947"/>
              <a:gd name="connsiteY77" fmla="*/ 513183 h 1035698"/>
              <a:gd name="connsiteX78" fmla="*/ 4634204 w 6658947"/>
              <a:gd name="connsiteY78" fmla="*/ 531844 h 1035698"/>
              <a:gd name="connsiteX79" fmla="*/ 4662196 w 6658947"/>
              <a:gd name="connsiteY79" fmla="*/ 541175 h 1035698"/>
              <a:gd name="connsiteX80" fmla="*/ 4736841 w 6658947"/>
              <a:gd name="connsiteY80" fmla="*/ 569167 h 1035698"/>
              <a:gd name="connsiteX81" fmla="*/ 4792825 w 6658947"/>
              <a:gd name="connsiteY81" fmla="*/ 615820 h 1035698"/>
              <a:gd name="connsiteX82" fmla="*/ 4820816 w 6658947"/>
              <a:gd name="connsiteY82" fmla="*/ 634481 h 1035698"/>
              <a:gd name="connsiteX83" fmla="*/ 4858139 w 6658947"/>
              <a:gd name="connsiteY83" fmla="*/ 662473 h 1035698"/>
              <a:gd name="connsiteX84" fmla="*/ 4886131 w 6658947"/>
              <a:gd name="connsiteY84" fmla="*/ 681134 h 1035698"/>
              <a:gd name="connsiteX85" fmla="*/ 4942114 w 6658947"/>
              <a:gd name="connsiteY85" fmla="*/ 718457 h 1035698"/>
              <a:gd name="connsiteX86" fmla="*/ 4988767 w 6658947"/>
              <a:gd name="connsiteY86" fmla="*/ 755779 h 1035698"/>
              <a:gd name="connsiteX87" fmla="*/ 5007429 w 6658947"/>
              <a:gd name="connsiteY87" fmla="*/ 774440 h 1035698"/>
              <a:gd name="connsiteX88" fmla="*/ 5035420 w 6658947"/>
              <a:gd name="connsiteY88" fmla="*/ 793102 h 1035698"/>
              <a:gd name="connsiteX89" fmla="*/ 5110065 w 6658947"/>
              <a:gd name="connsiteY89" fmla="*/ 849085 h 1035698"/>
              <a:gd name="connsiteX90" fmla="*/ 5128727 w 6658947"/>
              <a:gd name="connsiteY90" fmla="*/ 886408 h 1035698"/>
              <a:gd name="connsiteX91" fmla="*/ 5156718 w 6658947"/>
              <a:gd name="connsiteY91" fmla="*/ 895738 h 1035698"/>
              <a:gd name="connsiteX92" fmla="*/ 5184710 w 6658947"/>
              <a:gd name="connsiteY92" fmla="*/ 914400 h 1035698"/>
              <a:gd name="connsiteX93" fmla="*/ 5212702 w 6658947"/>
              <a:gd name="connsiteY93" fmla="*/ 942391 h 1035698"/>
              <a:gd name="connsiteX94" fmla="*/ 5278016 w 6658947"/>
              <a:gd name="connsiteY94" fmla="*/ 961053 h 1035698"/>
              <a:gd name="connsiteX95" fmla="*/ 5399314 w 6658947"/>
              <a:gd name="connsiteY95" fmla="*/ 998375 h 1035698"/>
              <a:gd name="connsiteX96" fmla="*/ 5473959 w 6658947"/>
              <a:gd name="connsiteY96" fmla="*/ 1017036 h 1035698"/>
              <a:gd name="connsiteX97" fmla="*/ 5501951 w 6658947"/>
              <a:gd name="connsiteY97" fmla="*/ 1026367 h 1035698"/>
              <a:gd name="connsiteX98" fmla="*/ 5548604 w 6658947"/>
              <a:gd name="connsiteY98" fmla="*/ 1035698 h 1035698"/>
              <a:gd name="connsiteX99" fmla="*/ 5791200 w 6658947"/>
              <a:gd name="connsiteY99" fmla="*/ 1026367 h 1035698"/>
              <a:gd name="connsiteX100" fmla="*/ 5847184 w 6658947"/>
              <a:gd name="connsiteY100" fmla="*/ 970383 h 1035698"/>
              <a:gd name="connsiteX101" fmla="*/ 5875176 w 6658947"/>
              <a:gd name="connsiteY101" fmla="*/ 951722 h 1035698"/>
              <a:gd name="connsiteX102" fmla="*/ 5912498 w 6658947"/>
              <a:gd name="connsiteY102" fmla="*/ 886408 h 1035698"/>
              <a:gd name="connsiteX103" fmla="*/ 5940490 w 6658947"/>
              <a:gd name="connsiteY103" fmla="*/ 858416 h 1035698"/>
              <a:gd name="connsiteX104" fmla="*/ 5959151 w 6658947"/>
              <a:gd name="connsiteY104" fmla="*/ 830424 h 1035698"/>
              <a:gd name="connsiteX105" fmla="*/ 5987143 w 6658947"/>
              <a:gd name="connsiteY105" fmla="*/ 821093 h 1035698"/>
              <a:gd name="connsiteX106" fmla="*/ 6015135 w 6658947"/>
              <a:gd name="connsiteY106" fmla="*/ 802432 h 1035698"/>
              <a:gd name="connsiteX107" fmla="*/ 6127102 w 6658947"/>
              <a:gd name="connsiteY107" fmla="*/ 783771 h 1035698"/>
              <a:gd name="connsiteX108" fmla="*/ 6658947 w 6658947"/>
              <a:gd name="connsiteY108" fmla="*/ 802432 h 1035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6658947" h="1035698">
                <a:moveTo>
                  <a:pt x="15551" y="298579"/>
                </a:moveTo>
                <a:cubicBezTo>
                  <a:pt x="65314" y="223934"/>
                  <a:pt x="0" y="314130"/>
                  <a:pt x="62204" y="251926"/>
                </a:cubicBezTo>
                <a:cubicBezTo>
                  <a:pt x="70133" y="243997"/>
                  <a:pt x="73481" y="232373"/>
                  <a:pt x="80865" y="223934"/>
                </a:cubicBezTo>
                <a:cubicBezTo>
                  <a:pt x="127341" y="170819"/>
                  <a:pt x="113353" y="188732"/>
                  <a:pt x="155510" y="158620"/>
                </a:cubicBezTo>
                <a:cubicBezTo>
                  <a:pt x="168165" y="149581"/>
                  <a:pt x="179400" y="138464"/>
                  <a:pt x="192833" y="130628"/>
                </a:cubicBezTo>
                <a:cubicBezTo>
                  <a:pt x="216862" y="116611"/>
                  <a:pt x="267478" y="93306"/>
                  <a:pt x="267478" y="93306"/>
                </a:cubicBezTo>
                <a:cubicBezTo>
                  <a:pt x="301497" y="59285"/>
                  <a:pt x="268434" y="85948"/>
                  <a:pt x="323461" y="65314"/>
                </a:cubicBezTo>
                <a:cubicBezTo>
                  <a:pt x="336485" y="60430"/>
                  <a:pt x="347760" y="51537"/>
                  <a:pt x="360784" y="46653"/>
                </a:cubicBezTo>
                <a:cubicBezTo>
                  <a:pt x="372791" y="42150"/>
                  <a:pt x="386099" y="41825"/>
                  <a:pt x="398106" y="37322"/>
                </a:cubicBezTo>
                <a:cubicBezTo>
                  <a:pt x="411130" y="32438"/>
                  <a:pt x="422405" y="23545"/>
                  <a:pt x="435429" y="18661"/>
                </a:cubicBezTo>
                <a:cubicBezTo>
                  <a:pt x="447436" y="14158"/>
                  <a:pt x="460421" y="12853"/>
                  <a:pt x="472751" y="9330"/>
                </a:cubicBezTo>
                <a:cubicBezTo>
                  <a:pt x="482208" y="6628"/>
                  <a:pt x="491412" y="3110"/>
                  <a:pt x="500743" y="0"/>
                </a:cubicBezTo>
                <a:cubicBezTo>
                  <a:pt x="519404" y="3110"/>
                  <a:pt x="538606" y="3894"/>
                  <a:pt x="556727" y="9330"/>
                </a:cubicBezTo>
                <a:cubicBezTo>
                  <a:pt x="599055" y="22028"/>
                  <a:pt x="586024" y="24415"/>
                  <a:pt x="612710" y="46653"/>
                </a:cubicBezTo>
                <a:cubicBezTo>
                  <a:pt x="624657" y="56608"/>
                  <a:pt x="637293" y="65726"/>
                  <a:pt x="650033" y="74644"/>
                </a:cubicBezTo>
                <a:cubicBezTo>
                  <a:pt x="764880" y="155037"/>
                  <a:pt x="656230" y="74628"/>
                  <a:pt x="743339" y="139959"/>
                </a:cubicBezTo>
                <a:cubicBezTo>
                  <a:pt x="814160" y="253273"/>
                  <a:pt x="761858" y="177104"/>
                  <a:pt x="836645" y="270587"/>
                </a:cubicBezTo>
                <a:cubicBezTo>
                  <a:pt x="873620" y="316805"/>
                  <a:pt x="847935" y="302343"/>
                  <a:pt x="892629" y="317240"/>
                </a:cubicBezTo>
                <a:cubicBezTo>
                  <a:pt x="910209" y="334821"/>
                  <a:pt x="925227" y="353500"/>
                  <a:pt x="948612" y="363893"/>
                </a:cubicBezTo>
                <a:cubicBezTo>
                  <a:pt x="966587" y="371882"/>
                  <a:pt x="1004596" y="382555"/>
                  <a:pt x="1004596" y="382555"/>
                </a:cubicBezTo>
                <a:cubicBezTo>
                  <a:pt x="1017037" y="391886"/>
                  <a:pt x="1028009" y="403592"/>
                  <a:pt x="1041918" y="410547"/>
                </a:cubicBezTo>
                <a:cubicBezTo>
                  <a:pt x="1053388" y="416282"/>
                  <a:pt x="1066911" y="416354"/>
                  <a:pt x="1079241" y="419877"/>
                </a:cubicBezTo>
                <a:cubicBezTo>
                  <a:pt x="1088698" y="422579"/>
                  <a:pt x="1098024" y="425755"/>
                  <a:pt x="1107233" y="429208"/>
                </a:cubicBezTo>
                <a:cubicBezTo>
                  <a:pt x="1138769" y="441034"/>
                  <a:pt x="1152236" y="448731"/>
                  <a:pt x="1181878" y="457200"/>
                </a:cubicBezTo>
                <a:cubicBezTo>
                  <a:pt x="1194208" y="460723"/>
                  <a:pt x="1206870" y="463007"/>
                  <a:pt x="1219200" y="466530"/>
                </a:cubicBezTo>
                <a:cubicBezTo>
                  <a:pt x="1228657" y="469232"/>
                  <a:pt x="1237608" y="473649"/>
                  <a:pt x="1247192" y="475861"/>
                </a:cubicBezTo>
                <a:cubicBezTo>
                  <a:pt x="1278098" y="482993"/>
                  <a:pt x="1340498" y="494522"/>
                  <a:pt x="1340498" y="494522"/>
                </a:cubicBezTo>
                <a:cubicBezTo>
                  <a:pt x="1424474" y="491412"/>
                  <a:pt x="1508578" y="490781"/>
                  <a:pt x="1592425" y="485191"/>
                </a:cubicBezTo>
                <a:cubicBezTo>
                  <a:pt x="1622198" y="483206"/>
                  <a:pt x="1656690" y="448393"/>
                  <a:pt x="1676400" y="438538"/>
                </a:cubicBezTo>
                <a:cubicBezTo>
                  <a:pt x="1688841" y="432318"/>
                  <a:pt x="1702149" y="427592"/>
                  <a:pt x="1713722" y="419877"/>
                </a:cubicBezTo>
                <a:cubicBezTo>
                  <a:pt x="1721042" y="414997"/>
                  <a:pt x="1724841" y="405742"/>
                  <a:pt x="1732384" y="401216"/>
                </a:cubicBezTo>
                <a:cubicBezTo>
                  <a:pt x="1740818" y="396156"/>
                  <a:pt x="1751336" y="395759"/>
                  <a:pt x="1760376" y="391885"/>
                </a:cubicBezTo>
                <a:cubicBezTo>
                  <a:pt x="1828684" y="362610"/>
                  <a:pt x="1766211" y="381096"/>
                  <a:pt x="1835020" y="363893"/>
                </a:cubicBezTo>
                <a:lnTo>
                  <a:pt x="1891004" y="326571"/>
                </a:lnTo>
                <a:cubicBezTo>
                  <a:pt x="1919116" y="307830"/>
                  <a:pt x="1923172" y="303455"/>
                  <a:pt x="1956318" y="289249"/>
                </a:cubicBezTo>
                <a:cubicBezTo>
                  <a:pt x="1965358" y="285375"/>
                  <a:pt x="1974979" y="283028"/>
                  <a:pt x="1984310" y="279918"/>
                </a:cubicBezTo>
                <a:cubicBezTo>
                  <a:pt x="1990530" y="270587"/>
                  <a:pt x="1995042" y="259855"/>
                  <a:pt x="2002971" y="251926"/>
                </a:cubicBezTo>
                <a:cubicBezTo>
                  <a:pt x="2010900" y="243997"/>
                  <a:pt x="2020715" y="237819"/>
                  <a:pt x="2030963" y="233265"/>
                </a:cubicBezTo>
                <a:cubicBezTo>
                  <a:pt x="2070872" y="215528"/>
                  <a:pt x="2086274" y="216129"/>
                  <a:pt x="2124269" y="205273"/>
                </a:cubicBezTo>
                <a:cubicBezTo>
                  <a:pt x="2133726" y="202571"/>
                  <a:pt x="2142804" y="198644"/>
                  <a:pt x="2152261" y="195942"/>
                </a:cubicBezTo>
                <a:cubicBezTo>
                  <a:pt x="2182995" y="187161"/>
                  <a:pt x="2204184" y="183692"/>
                  <a:pt x="2236237" y="177281"/>
                </a:cubicBezTo>
                <a:cubicBezTo>
                  <a:pt x="2307772" y="180391"/>
                  <a:pt x="2379450" y="181120"/>
                  <a:pt x="2450841" y="186612"/>
                </a:cubicBezTo>
                <a:cubicBezTo>
                  <a:pt x="2475554" y="188513"/>
                  <a:pt x="2486518" y="203000"/>
                  <a:pt x="2506825" y="214604"/>
                </a:cubicBezTo>
                <a:cubicBezTo>
                  <a:pt x="2539106" y="233051"/>
                  <a:pt x="2540737" y="232128"/>
                  <a:pt x="2572139" y="242596"/>
                </a:cubicBezTo>
                <a:cubicBezTo>
                  <a:pt x="2664069" y="334526"/>
                  <a:pt x="2556838" y="230814"/>
                  <a:pt x="2646784" y="307910"/>
                </a:cubicBezTo>
                <a:cubicBezTo>
                  <a:pt x="2656803" y="316498"/>
                  <a:pt x="2664639" y="327454"/>
                  <a:pt x="2674776" y="335902"/>
                </a:cubicBezTo>
                <a:cubicBezTo>
                  <a:pt x="2683391" y="343081"/>
                  <a:pt x="2694152" y="347384"/>
                  <a:pt x="2702767" y="354563"/>
                </a:cubicBezTo>
                <a:cubicBezTo>
                  <a:pt x="2749361" y="393392"/>
                  <a:pt x="2709559" y="375489"/>
                  <a:pt x="2758751" y="391885"/>
                </a:cubicBezTo>
                <a:cubicBezTo>
                  <a:pt x="2858781" y="458574"/>
                  <a:pt x="2706967" y="354718"/>
                  <a:pt x="2814735" y="438538"/>
                </a:cubicBezTo>
                <a:cubicBezTo>
                  <a:pt x="2832439" y="452307"/>
                  <a:pt x="2854859" y="460002"/>
                  <a:pt x="2870718" y="475861"/>
                </a:cubicBezTo>
                <a:cubicBezTo>
                  <a:pt x="2896335" y="501476"/>
                  <a:pt x="2881034" y="491740"/>
                  <a:pt x="2917371" y="503853"/>
                </a:cubicBezTo>
                <a:cubicBezTo>
                  <a:pt x="2954934" y="541413"/>
                  <a:pt x="2913165" y="506048"/>
                  <a:pt x="2973355" y="531844"/>
                </a:cubicBezTo>
                <a:cubicBezTo>
                  <a:pt x="2994685" y="540985"/>
                  <a:pt x="3019557" y="568942"/>
                  <a:pt x="3038669" y="578498"/>
                </a:cubicBezTo>
                <a:cubicBezTo>
                  <a:pt x="3056263" y="587295"/>
                  <a:pt x="3077059" y="588362"/>
                  <a:pt x="3094653" y="597159"/>
                </a:cubicBezTo>
                <a:cubicBezTo>
                  <a:pt x="3107094" y="603379"/>
                  <a:pt x="3118952" y="610936"/>
                  <a:pt x="3131976" y="615820"/>
                </a:cubicBezTo>
                <a:cubicBezTo>
                  <a:pt x="3143983" y="620323"/>
                  <a:pt x="3156968" y="621628"/>
                  <a:pt x="3169298" y="625151"/>
                </a:cubicBezTo>
                <a:cubicBezTo>
                  <a:pt x="3178755" y="627853"/>
                  <a:pt x="3187833" y="631779"/>
                  <a:pt x="3197290" y="634481"/>
                </a:cubicBezTo>
                <a:cubicBezTo>
                  <a:pt x="3209620" y="638004"/>
                  <a:pt x="3222446" y="639757"/>
                  <a:pt x="3234612" y="643812"/>
                </a:cubicBezTo>
                <a:cubicBezTo>
                  <a:pt x="3250501" y="649109"/>
                  <a:pt x="3265492" y="656840"/>
                  <a:pt x="3281265" y="662473"/>
                </a:cubicBezTo>
                <a:cubicBezTo>
                  <a:pt x="3309052" y="672397"/>
                  <a:pt x="3337249" y="681134"/>
                  <a:pt x="3365241" y="690465"/>
                </a:cubicBezTo>
                <a:cubicBezTo>
                  <a:pt x="3374572" y="693575"/>
                  <a:pt x="3383691" y="697411"/>
                  <a:pt x="3393233" y="699796"/>
                </a:cubicBezTo>
                <a:lnTo>
                  <a:pt x="3467878" y="718457"/>
                </a:lnTo>
                <a:cubicBezTo>
                  <a:pt x="3480319" y="721567"/>
                  <a:pt x="3492505" y="725973"/>
                  <a:pt x="3505200" y="727787"/>
                </a:cubicBezTo>
                <a:lnTo>
                  <a:pt x="3570514" y="737118"/>
                </a:lnTo>
                <a:cubicBezTo>
                  <a:pt x="3601616" y="734008"/>
                  <a:pt x="3633363" y="734816"/>
                  <a:pt x="3663820" y="727787"/>
                </a:cubicBezTo>
                <a:cubicBezTo>
                  <a:pt x="3674747" y="725265"/>
                  <a:pt x="3681782" y="714141"/>
                  <a:pt x="3691812" y="709126"/>
                </a:cubicBezTo>
                <a:cubicBezTo>
                  <a:pt x="3700609" y="704728"/>
                  <a:pt x="3710473" y="702906"/>
                  <a:pt x="3719804" y="699796"/>
                </a:cubicBezTo>
                <a:cubicBezTo>
                  <a:pt x="3738465" y="687355"/>
                  <a:pt x="3755728" y="672503"/>
                  <a:pt x="3775788" y="662473"/>
                </a:cubicBezTo>
                <a:cubicBezTo>
                  <a:pt x="3800670" y="650032"/>
                  <a:pt x="3827287" y="640582"/>
                  <a:pt x="3850433" y="625151"/>
                </a:cubicBezTo>
                <a:cubicBezTo>
                  <a:pt x="3914599" y="582372"/>
                  <a:pt x="3885139" y="594920"/>
                  <a:pt x="3934408" y="578498"/>
                </a:cubicBezTo>
                <a:cubicBezTo>
                  <a:pt x="3959889" y="553017"/>
                  <a:pt x="3992402" y="515624"/>
                  <a:pt x="4027714" y="503853"/>
                </a:cubicBezTo>
                <a:cubicBezTo>
                  <a:pt x="4037045" y="500743"/>
                  <a:pt x="4046909" y="498921"/>
                  <a:pt x="4055706" y="494522"/>
                </a:cubicBezTo>
                <a:cubicBezTo>
                  <a:pt x="4065736" y="489507"/>
                  <a:pt x="4073159" y="479693"/>
                  <a:pt x="4083698" y="475861"/>
                </a:cubicBezTo>
                <a:cubicBezTo>
                  <a:pt x="4107801" y="467096"/>
                  <a:pt x="4158343" y="457200"/>
                  <a:pt x="4158343" y="457200"/>
                </a:cubicBezTo>
                <a:cubicBezTo>
                  <a:pt x="4254835" y="392870"/>
                  <a:pt x="4185760" y="431035"/>
                  <a:pt x="4438261" y="447869"/>
                </a:cubicBezTo>
                <a:cubicBezTo>
                  <a:pt x="4455169" y="448996"/>
                  <a:pt x="4491793" y="470624"/>
                  <a:pt x="4503576" y="475861"/>
                </a:cubicBezTo>
                <a:cubicBezTo>
                  <a:pt x="4518881" y="482663"/>
                  <a:pt x="4534924" y="487720"/>
                  <a:pt x="4550229" y="494522"/>
                </a:cubicBezTo>
                <a:cubicBezTo>
                  <a:pt x="4562939" y="500171"/>
                  <a:pt x="4574841" y="507534"/>
                  <a:pt x="4587551" y="513183"/>
                </a:cubicBezTo>
                <a:cubicBezTo>
                  <a:pt x="4602856" y="519985"/>
                  <a:pt x="4618522" y="525963"/>
                  <a:pt x="4634204" y="531844"/>
                </a:cubicBezTo>
                <a:cubicBezTo>
                  <a:pt x="4643413" y="535297"/>
                  <a:pt x="4653156" y="537301"/>
                  <a:pt x="4662196" y="541175"/>
                </a:cubicBezTo>
                <a:cubicBezTo>
                  <a:pt x="4730504" y="570450"/>
                  <a:pt x="4668031" y="551964"/>
                  <a:pt x="4736841" y="569167"/>
                </a:cubicBezTo>
                <a:cubicBezTo>
                  <a:pt x="4806334" y="615495"/>
                  <a:pt x="4720988" y="555956"/>
                  <a:pt x="4792825" y="615820"/>
                </a:cubicBezTo>
                <a:cubicBezTo>
                  <a:pt x="4801440" y="622999"/>
                  <a:pt x="4811691" y="627963"/>
                  <a:pt x="4820816" y="634481"/>
                </a:cubicBezTo>
                <a:cubicBezTo>
                  <a:pt x="4833471" y="643520"/>
                  <a:pt x="4845484" y="653434"/>
                  <a:pt x="4858139" y="662473"/>
                </a:cubicBezTo>
                <a:cubicBezTo>
                  <a:pt x="4867264" y="668991"/>
                  <a:pt x="4877516" y="673955"/>
                  <a:pt x="4886131" y="681134"/>
                </a:cubicBezTo>
                <a:cubicBezTo>
                  <a:pt x="4932727" y="719964"/>
                  <a:pt x="4892920" y="702058"/>
                  <a:pt x="4942114" y="718457"/>
                </a:cubicBezTo>
                <a:cubicBezTo>
                  <a:pt x="4987174" y="763515"/>
                  <a:pt x="4929914" y="708697"/>
                  <a:pt x="4988767" y="755779"/>
                </a:cubicBezTo>
                <a:cubicBezTo>
                  <a:pt x="4995636" y="761274"/>
                  <a:pt x="5000560" y="768944"/>
                  <a:pt x="5007429" y="774440"/>
                </a:cubicBezTo>
                <a:cubicBezTo>
                  <a:pt x="5016186" y="781445"/>
                  <a:pt x="5026981" y="785718"/>
                  <a:pt x="5035420" y="793102"/>
                </a:cubicBezTo>
                <a:cubicBezTo>
                  <a:pt x="5101396" y="850832"/>
                  <a:pt x="5055679" y="830957"/>
                  <a:pt x="5110065" y="849085"/>
                </a:cubicBezTo>
                <a:cubicBezTo>
                  <a:pt x="5116286" y="861526"/>
                  <a:pt x="5118891" y="876572"/>
                  <a:pt x="5128727" y="886408"/>
                </a:cubicBezTo>
                <a:cubicBezTo>
                  <a:pt x="5135681" y="893362"/>
                  <a:pt x="5147921" y="891340"/>
                  <a:pt x="5156718" y="895738"/>
                </a:cubicBezTo>
                <a:cubicBezTo>
                  <a:pt x="5166748" y="900753"/>
                  <a:pt x="5176095" y="907221"/>
                  <a:pt x="5184710" y="914400"/>
                </a:cubicBezTo>
                <a:cubicBezTo>
                  <a:pt x="5194847" y="922847"/>
                  <a:pt x="5201723" y="935072"/>
                  <a:pt x="5212702" y="942391"/>
                </a:cubicBezTo>
                <a:cubicBezTo>
                  <a:pt x="5220734" y="947745"/>
                  <a:pt x="5273038" y="959808"/>
                  <a:pt x="5278016" y="961053"/>
                </a:cubicBezTo>
                <a:cubicBezTo>
                  <a:pt x="5347152" y="1007143"/>
                  <a:pt x="5253283" y="949696"/>
                  <a:pt x="5399314" y="998375"/>
                </a:cubicBezTo>
                <a:cubicBezTo>
                  <a:pt x="5463300" y="1019704"/>
                  <a:pt x="5383883" y="994517"/>
                  <a:pt x="5473959" y="1017036"/>
                </a:cubicBezTo>
                <a:cubicBezTo>
                  <a:pt x="5483501" y="1019421"/>
                  <a:pt x="5492409" y="1023981"/>
                  <a:pt x="5501951" y="1026367"/>
                </a:cubicBezTo>
                <a:cubicBezTo>
                  <a:pt x="5517336" y="1030214"/>
                  <a:pt x="5533053" y="1032588"/>
                  <a:pt x="5548604" y="1035698"/>
                </a:cubicBezTo>
                <a:cubicBezTo>
                  <a:pt x="5629469" y="1032588"/>
                  <a:pt x="5710704" y="1034694"/>
                  <a:pt x="5791200" y="1026367"/>
                </a:cubicBezTo>
                <a:cubicBezTo>
                  <a:pt x="5815728" y="1023830"/>
                  <a:pt x="5835212" y="982355"/>
                  <a:pt x="5847184" y="970383"/>
                </a:cubicBezTo>
                <a:cubicBezTo>
                  <a:pt x="5855113" y="962454"/>
                  <a:pt x="5865845" y="957942"/>
                  <a:pt x="5875176" y="951722"/>
                </a:cubicBezTo>
                <a:cubicBezTo>
                  <a:pt x="5886583" y="928908"/>
                  <a:pt x="5896014" y="906190"/>
                  <a:pt x="5912498" y="886408"/>
                </a:cubicBezTo>
                <a:cubicBezTo>
                  <a:pt x="5920946" y="876271"/>
                  <a:pt x="5932042" y="868553"/>
                  <a:pt x="5940490" y="858416"/>
                </a:cubicBezTo>
                <a:cubicBezTo>
                  <a:pt x="5947669" y="849801"/>
                  <a:pt x="5950394" y="837429"/>
                  <a:pt x="5959151" y="830424"/>
                </a:cubicBezTo>
                <a:cubicBezTo>
                  <a:pt x="5966831" y="824280"/>
                  <a:pt x="5978346" y="825492"/>
                  <a:pt x="5987143" y="821093"/>
                </a:cubicBezTo>
                <a:cubicBezTo>
                  <a:pt x="5997173" y="816078"/>
                  <a:pt x="6004828" y="806849"/>
                  <a:pt x="6015135" y="802432"/>
                </a:cubicBezTo>
                <a:cubicBezTo>
                  <a:pt x="6040517" y="791554"/>
                  <a:pt x="6110648" y="785828"/>
                  <a:pt x="6127102" y="783771"/>
                </a:cubicBezTo>
                <a:lnTo>
                  <a:pt x="6658947" y="802432"/>
                </a:ln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6" name="Straight Connector 145"/>
          <p:cNvCxnSpPr>
            <a:stCxn id="144" idx="42"/>
          </p:cNvCxnSpPr>
          <p:nvPr/>
        </p:nvCxnSpPr>
        <p:spPr>
          <a:xfrm flipV="1">
            <a:off x="5220006" y="5517234"/>
            <a:ext cx="2520346" cy="25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5363076" y="5147900"/>
            <a:ext cx="93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off take</a:t>
            </a:r>
            <a:endParaRPr lang="en-GB" dirty="0"/>
          </a:p>
        </p:txBody>
      </p:sp>
      <p:sp>
        <p:nvSpPr>
          <p:cNvPr id="149" name="Rectangle 148"/>
          <p:cNvSpPr/>
          <p:nvPr/>
        </p:nvSpPr>
        <p:spPr>
          <a:xfrm>
            <a:off x="7602041" y="5229200"/>
            <a:ext cx="576064" cy="43204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TextBox 149"/>
          <p:cNvSpPr txBox="1"/>
          <p:nvPr/>
        </p:nvSpPr>
        <p:spPr>
          <a:xfrm>
            <a:off x="7026900" y="478786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power house</a:t>
            </a:r>
            <a:endParaRPr lang="en-GB" dirty="0"/>
          </a:p>
        </p:txBody>
      </p:sp>
      <p:cxnSp>
        <p:nvCxnSpPr>
          <p:cNvPr id="151" name="Straight Connector 150"/>
          <p:cNvCxnSpPr>
            <a:endCxn id="144" idx="102"/>
          </p:cNvCxnSpPr>
          <p:nvPr/>
        </p:nvCxnSpPr>
        <p:spPr>
          <a:xfrm>
            <a:off x="7890073" y="5661248"/>
            <a:ext cx="460313" cy="5529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>
            <a:off x="8178105" y="5805264"/>
            <a:ext cx="72008" cy="21602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>
            <a:off x="6300192" y="5373216"/>
            <a:ext cx="36004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8249101" y="565195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return</a:t>
            </a:r>
            <a:endParaRPr lang="en-GB" dirty="0"/>
          </a:p>
        </p:txBody>
      </p:sp>
      <p:sp>
        <p:nvSpPr>
          <p:cNvPr id="162" name="TextBox 161"/>
          <p:cNvSpPr txBox="1"/>
          <p:nvPr/>
        </p:nvSpPr>
        <p:spPr>
          <a:xfrm>
            <a:off x="5677475" y="6165304"/>
            <a:ext cx="177484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impacted reach</a:t>
            </a:r>
            <a:endParaRPr lang="en-GB" dirty="0">
              <a:solidFill>
                <a:srgbClr val="00B0F0"/>
              </a:solidFill>
            </a:endParaRPr>
          </a:p>
        </p:txBody>
      </p:sp>
      <p:cxnSp>
        <p:nvCxnSpPr>
          <p:cNvPr id="164" name="Straight Arrow Connector 163"/>
          <p:cNvCxnSpPr/>
          <p:nvPr/>
        </p:nvCxnSpPr>
        <p:spPr>
          <a:xfrm>
            <a:off x="5580112" y="6597352"/>
            <a:ext cx="2808312" cy="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 rot="19858922">
            <a:off x="3829728" y="5359671"/>
            <a:ext cx="63350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river</a:t>
            </a:r>
            <a:endParaRPr lang="en-GB" dirty="0">
              <a:solidFill>
                <a:srgbClr val="00B0F0"/>
              </a:solidFill>
            </a:endParaRPr>
          </a:p>
        </p:txBody>
      </p:sp>
      <p:cxnSp>
        <p:nvCxnSpPr>
          <p:cNvPr id="172" name="Straight Arrow Connector 171"/>
          <p:cNvCxnSpPr/>
          <p:nvPr/>
        </p:nvCxnSpPr>
        <p:spPr>
          <a:xfrm flipH="1">
            <a:off x="5292080" y="6588968"/>
            <a:ext cx="576064" cy="8384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482010" y="1124744"/>
            <a:ext cx="25058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Hydro peaking</a:t>
            </a:r>
          </a:p>
          <a:p>
            <a:r>
              <a:rPr lang="en-GB" sz="2800" dirty="0" smtClean="0"/>
              <a:t>‘ramping’</a:t>
            </a:r>
            <a:endParaRPr lang="en-GB" sz="2800" dirty="0"/>
          </a:p>
        </p:txBody>
      </p:sp>
      <p:sp>
        <p:nvSpPr>
          <p:cNvPr id="175" name="TextBox 174"/>
          <p:cNvSpPr txBox="1"/>
          <p:nvPr/>
        </p:nvSpPr>
        <p:spPr>
          <a:xfrm>
            <a:off x="35496" y="4345940"/>
            <a:ext cx="2664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Impacted reach</a:t>
            </a:r>
            <a:endParaRPr lang="en-GB" sz="2800" dirty="0"/>
          </a:p>
        </p:txBody>
      </p:sp>
      <p:pic>
        <p:nvPicPr>
          <p:cNvPr id="1028" name="Picture 4" descr="http://s0.geograph.org.uk/geophotos/02/69/35/2693578_fbf5297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060848"/>
            <a:ext cx="2952328" cy="1734493"/>
          </a:xfrm>
          <a:prstGeom prst="rect">
            <a:avLst/>
          </a:prstGeom>
          <a:noFill/>
        </p:spPr>
      </p:pic>
      <p:pic>
        <p:nvPicPr>
          <p:cNvPr id="1030" name="Picture 6" descr="http://upload.wikimedia.org/wikipedia/commons/b/b5/Dry_river_bed_in_Kore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869160"/>
            <a:ext cx="2411760" cy="1808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4624"/>
            <a:ext cx="7772400" cy="865188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chemeClr val="tx1"/>
                </a:solidFill>
              </a:rPr>
              <a:t>E-flow releases from dams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62" t="4568" r="1962" b="4227"/>
          <a:stretch>
            <a:fillRect/>
          </a:stretch>
        </p:blipFill>
        <p:spPr>
          <a:xfrm>
            <a:off x="179388" y="908720"/>
            <a:ext cx="8785225" cy="4321175"/>
          </a:xfrm>
          <a:noFill/>
        </p:spPr>
      </p:pic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4427538" y="4293270"/>
            <a:ext cx="41052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971550" y="3932907"/>
            <a:ext cx="3455988" cy="504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81254" name="Rectangle 6"/>
          <p:cNvSpPr>
            <a:spLocks noChangeArrowheads="1"/>
          </p:cNvSpPr>
          <p:nvPr/>
        </p:nvSpPr>
        <p:spPr bwMode="auto">
          <a:xfrm>
            <a:off x="8532813" y="4005932"/>
            <a:ext cx="215900" cy="431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81255" name="Line 7"/>
          <p:cNvSpPr>
            <a:spLocks noChangeShapeType="1"/>
          </p:cNvSpPr>
          <p:nvPr/>
        </p:nvSpPr>
        <p:spPr bwMode="auto">
          <a:xfrm flipH="1">
            <a:off x="6659563" y="3429670"/>
            <a:ext cx="2174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81256" name="Line 8"/>
          <p:cNvSpPr>
            <a:spLocks noChangeShapeType="1"/>
          </p:cNvSpPr>
          <p:nvPr/>
        </p:nvSpPr>
        <p:spPr bwMode="auto">
          <a:xfrm flipH="1">
            <a:off x="3492500" y="2348582"/>
            <a:ext cx="21590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987675" y="2708945"/>
            <a:ext cx="360363" cy="12239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1258" name="Rectangle 10"/>
          <p:cNvSpPr>
            <a:spLocks noChangeArrowheads="1"/>
          </p:cNvSpPr>
          <p:nvPr/>
        </p:nvSpPr>
        <p:spPr bwMode="auto">
          <a:xfrm>
            <a:off x="1619250" y="1845345"/>
            <a:ext cx="142875" cy="20875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6011863" y="4005932"/>
            <a:ext cx="71437" cy="2873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1260" name="Line 12"/>
          <p:cNvSpPr>
            <a:spLocks noChangeShapeType="1"/>
          </p:cNvSpPr>
          <p:nvPr/>
        </p:nvSpPr>
        <p:spPr bwMode="auto">
          <a:xfrm>
            <a:off x="3203575" y="184534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81261" name="Line 13"/>
          <p:cNvSpPr>
            <a:spLocks noChangeShapeType="1"/>
          </p:cNvSpPr>
          <p:nvPr/>
        </p:nvSpPr>
        <p:spPr bwMode="auto">
          <a:xfrm flipH="1">
            <a:off x="1835150" y="1413545"/>
            <a:ext cx="649288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81262" name="Line 14"/>
          <p:cNvSpPr>
            <a:spLocks noChangeShapeType="1"/>
          </p:cNvSpPr>
          <p:nvPr/>
        </p:nvSpPr>
        <p:spPr bwMode="auto">
          <a:xfrm>
            <a:off x="5219700" y="2853407"/>
            <a:ext cx="792163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81263" name="Text Box 15"/>
          <p:cNvSpPr txBox="1">
            <a:spLocks noChangeArrowheads="1"/>
          </p:cNvSpPr>
          <p:nvPr/>
        </p:nvSpPr>
        <p:spPr bwMode="auto">
          <a:xfrm>
            <a:off x="2484438" y="1124620"/>
            <a:ext cx="3889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Times New Roman" pitchFamily="18" charset="0"/>
              </a:rPr>
              <a:t>channel maintenance flood</a:t>
            </a:r>
          </a:p>
        </p:txBody>
      </p:sp>
      <p:sp>
        <p:nvSpPr>
          <p:cNvPr id="181264" name="Text Box 16"/>
          <p:cNvSpPr txBox="1">
            <a:spLocks noChangeArrowheads="1"/>
          </p:cNvSpPr>
          <p:nvPr/>
        </p:nvSpPr>
        <p:spPr bwMode="auto">
          <a:xfrm>
            <a:off x="2916238" y="1484982"/>
            <a:ext cx="3889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Times New Roman" pitchFamily="18" charset="0"/>
              </a:rPr>
              <a:t>floodplain connectivity</a:t>
            </a:r>
          </a:p>
        </p:txBody>
      </p:sp>
      <p:sp>
        <p:nvSpPr>
          <p:cNvPr id="181265" name="Text Box 17"/>
          <p:cNvSpPr txBox="1">
            <a:spLocks noChangeArrowheads="1"/>
          </p:cNvSpPr>
          <p:nvPr/>
        </p:nvSpPr>
        <p:spPr bwMode="auto">
          <a:xfrm>
            <a:off x="3419475" y="1916782"/>
            <a:ext cx="5724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Times New Roman" pitchFamily="18" charset="0"/>
              </a:rPr>
              <a:t>maintenance flows for spawning and dispersal</a:t>
            </a:r>
          </a:p>
        </p:txBody>
      </p:sp>
      <p:sp>
        <p:nvSpPr>
          <p:cNvPr id="181266" name="Text Box 18"/>
          <p:cNvSpPr txBox="1">
            <a:spLocks noChangeArrowheads="1"/>
          </p:cNvSpPr>
          <p:nvPr/>
        </p:nvSpPr>
        <p:spPr bwMode="auto">
          <a:xfrm>
            <a:off x="4500563" y="2456532"/>
            <a:ext cx="4392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Times New Roman" pitchFamily="18" charset="0"/>
              </a:rPr>
              <a:t>freshet trigger flows for migration</a:t>
            </a:r>
          </a:p>
        </p:txBody>
      </p:sp>
      <p:sp>
        <p:nvSpPr>
          <p:cNvPr id="181267" name="Text Box 19"/>
          <p:cNvSpPr txBox="1">
            <a:spLocks noChangeArrowheads="1"/>
          </p:cNvSpPr>
          <p:nvPr/>
        </p:nvSpPr>
        <p:spPr bwMode="auto">
          <a:xfrm>
            <a:off x="6084888" y="2997870"/>
            <a:ext cx="2700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Times New Roman" pitchFamily="18" charset="0"/>
              </a:rPr>
              <a:t>low flows for juveniles</a:t>
            </a:r>
          </a:p>
        </p:txBody>
      </p:sp>
      <p:sp>
        <p:nvSpPr>
          <p:cNvPr id="181268" name="Rectangle 20"/>
          <p:cNvSpPr>
            <a:spLocks noChangeArrowheads="1"/>
          </p:cNvSpPr>
          <p:nvPr/>
        </p:nvSpPr>
        <p:spPr bwMode="auto">
          <a:xfrm>
            <a:off x="6227763" y="4005932"/>
            <a:ext cx="71437" cy="2873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331640" y="5373216"/>
            <a:ext cx="5224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Quantity – magnitude, timing, duration, frequency</a:t>
            </a:r>
          </a:p>
          <a:p>
            <a:r>
              <a:rPr lang="en-GB" dirty="0" smtClean="0"/>
              <a:t>Quality – temperature, sediment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 animBg="1"/>
      <p:bldP spid="181253" grpId="0" animBg="1"/>
      <p:bldP spid="181254" grpId="0" animBg="1"/>
      <p:bldP spid="181255" grpId="0" animBg="1"/>
      <p:bldP spid="181256" grpId="0" animBg="1"/>
      <p:bldP spid="181257" grpId="0" animBg="1"/>
      <p:bldP spid="181258" grpId="0" animBg="1"/>
      <p:bldP spid="181259" grpId="0" animBg="1"/>
      <p:bldP spid="181260" grpId="0" animBg="1"/>
      <p:bldP spid="181261" grpId="0" animBg="1"/>
      <p:bldP spid="181262" grpId="0" animBg="1"/>
      <p:bldP spid="181263" grpId="0"/>
      <p:bldP spid="181264" grpId="0"/>
      <p:bldP spid="181265" grpId="0"/>
      <p:bldP spid="181266" grpId="0"/>
      <p:bldP spid="181267" grpId="0"/>
      <p:bldP spid="18126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88913"/>
            <a:ext cx="8277225" cy="865187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chemeClr val="tx1"/>
                </a:solidFill>
              </a:rPr>
              <a:t>E-flow release regime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39" t="9137" r="2751" b="4227"/>
          <a:stretch>
            <a:fillRect/>
          </a:stretch>
        </p:blipFill>
        <p:spPr>
          <a:xfrm>
            <a:off x="323850" y="1700213"/>
            <a:ext cx="8569325" cy="4105275"/>
          </a:xfrm>
          <a:noFill/>
        </p:spPr>
      </p:pic>
      <p:sp>
        <p:nvSpPr>
          <p:cNvPr id="22532" name="Line 7"/>
          <p:cNvSpPr>
            <a:spLocks noChangeShapeType="1"/>
          </p:cNvSpPr>
          <p:nvPr/>
        </p:nvSpPr>
        <p:spPr bwMode="auto">
          <a:xfrm flipH="1">
            <a:off x="3203575" y="2205038"/>
            <a:ext cx="8636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533" name="Line 24"/>
          <p:cNvSpPr>
            <a:spLocks noChangeShapeType="1"/>
          </p:cNvSpPr>
          <p:nvPr/>
        </p:nvSpPr>
        <p:spPr bwMode="auto">
          <a:xfrm>
            <a:off x="971550" y="4508500"/>
            <a:ext cx="6477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34" name="Line 25"/>
          <p:cNvSpPr>
            <a:spLocks noChangeShapeType="1"/>
          </p:cNvSpPr>
          <p:nvPr/>
        </p:nvSpPr>
        <p:spPr bwMode="auto">
          <a:xfrm>
            <a:off x="1763713" y="4508500"/>
            <a:ext cx="1223962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35" name="Line 26"/>
          <p:cNvSpPr>
            <a:spLocks noChangeShapeType="1"/>
          </p:cNvSpPr>
          <p:nvPr/>
        </p:nvSpPr>
        <p:spPr bwMode="auto">
          <a:xfrm>
            <a:off x="3132138" y="4508500"/>
            <a:ext cx="6477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36" name="Line 27"/>
          <p:cNvSpPr>
            <a:spLocks noChangeShapeType="1"/>
          </p:cNvSpPr>
          <p:nvPr/>
        </p:nvSpPr>
        <p:spPr bwMode="auto">
          <a:xfrm>
            <a:off x="4427538" y="4868863"/>
            <a:ext cx="1584325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37" name="Line 28"/>
          <p:cNvSpPr>
            <a:spLocks noChangeShapeType="1"/>
          </p:cNvSpPr>
          <p:nvPr/>
        </p:nvSpPr>
        <p:spPr bwMode="auto">
          <a:xfrm>
            <a:off x="6300788" y="4868863"/>
            <a:ext cx="2232025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38" name="Line 29"/>
          <p:cNvSpPr>
            <a:spLocks noChangeShapeType="1"/>
          </p:cNvSpPr>
          <p:nvPr/>
        </p:nvSpPr>
        <p:spPr bwMode="auto">
          <a:xfrm>
            <a:off x="3851275" y="4508500"/>
            <a:ext cx="144463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39" name="Line 30"/>
          <p:cNvSpPr>
            <a:spLocks noChangeShapeType="1"/>
          </p:cNvSpPr>
          <p:nvPr/>
        </p:nvSpPr>
        <p:spPr bwMode="auto">
          <a:xfrm>
            <a:off x="2987675" y="3284538"/>
            <a:ext cx="144463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0" name="Line 31"/>
          <p:cNvSpPr>
            <a:spLocks noChangeShapeType="1"/>
          </p:cNvSpPr>
          <p:nvPr/>
        </p:nvSpPr>
        <p:spPr bwMode="auto">
          <a:xfrm>
            <a:off x="1619250" y="2420938"/>
            <a:ext cx="144463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1" name="Line 32"/>
          <p:cNvSpPr>
            <a:spLocks noChangeShapeType="1"/>
          </p:cNvSpPr>
          <p:nvPr/>
        </p:nvSpPr>
        <p:spPr bwMode="auto">
          <a:xfrm>
            <a:off x="3779838" y="4221163"/>
            <a:ext cx="73025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2" name="Line 33"/>
          <p:cNvSpPr>
            <a:spLocks noChangeShapeType="1"/>
          </p:cNvSpPr>
          <p:nvPr/>
        </p:nvSpPr>
        <p:spPr bwMode="auto">
          <a:xfrm>
            <a:off x="3995738" y="4221163"/>
            <a:ext cx="73025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3" name="Line 34"/>
          <p:cNvSpPr>
            <a:spLocks noChangeShapeType="1"/>
          </p:cNvSpPr>
          <p:nvPr/>
        </p:nvSpPr>
        <p:spPr bwMode="auto">
          <a:xfrm>
            <a:off x="6011863" y="4581525"/>
            <a:ext cx="73025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4" name="Line 35"/>
          <p:cNvSpPr>
            <a:spLocks noChangeShapeType="1"/>
          </p:cNvSpPr>
          <p:nvPr/>
        </p:nvSpPr>
        <p:spPr bwMode="auto">
          <a:xfrm>
            <a:off x="6227763" y="4581525"/>
            <a:ext cx="73025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5" name="Line 36"/>
          <p:cNvSpPr>
            <a:spLocks noChangeShapeType="1"/>
          </p:cNvSpPr>
          <p:nvPr/>
        </p:nvSpPr>
        <p:spPr bwMode="auto">
          <a:xfrm>
            <a:off x="8532813" y="4581525"/>
            <a:ext cx="2159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6" name="Line 37"/>
          <p:cNvSpPr>
            <a:spLocks noChangeShapeType="1"/>
          </p:cNvSpPr>
          <p:nvPr/>
        </p:nvSpPr>
        <p:spPr bwMode="auto">
          <a:xfrm flipH="1" flipV="1">
            <a:off x="4067175" y="4508500"/>
            <a:ext cx="360363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7" name="Line 38"/>
          <p:cNvSpPr>
            <a:spLocks noChangeShapeType="1"/>
          </p:cNvSpPr>
          <p:nvPr/>
        </p:nvSpPr>
        <p:spPr bwMode="auto">
          <a:xfrm flipV="1">
            <a:off x="4427538" y="4508500"/>
            <a:ext cx="0" cy="3603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8" name="Line 39"/>
          <p:cNvSpPr>
            <a:spLocks noChangeShapeType="1"/>
          </p:cNvSpPr>
          <p:nvPr/>
        </p:nvSpPr>
        <p:spPr bwMode="auto">
          <a:xfrm flipV="1">
            <a:off x="2987675" y="3284538"/>
            <a:ext cx="0" cy="12255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9" name="Line 40"/>
          <p:cNvSpPr>
            <a:spLocks noChangeShapeType="1"/>
          </p:cNvSpPr>
          <p:nvPr/>
        </p:nvSpPr>
        <p:spPr bwMode="auto">
          <a:xfrm flipV="1">
            <a:off x="3132138" y="3284538"/>
            <a:ext cx="0" cy="12255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50" name="Line 41"/>
          <p:cNvSpPr>
            <a:spLocks noChangeShapeType="1"/>
          </p:cNvSpPr>
          <p:nvPr/>
        </p:nvSpPr>
        <p:spPr bwMode="auto">
          <a:xfrm flipV="1">
            <a:off x="1763713" y="2420938"/>
            <a:ext cx="0" cy="20891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51" name="Line 42"/>
          <p:cNvSpPr>
            <a:spLocks noChangeShapeType="1"/>
          </p:cNvSpPr>
          <p:nvPr/>
        </p:nvSpPr>
        <p:spPr bwMode="auto">
          <a:xfrm flipV="1">
            <a:off x="1619250" y="2420938"/>
            <a:ext cx="0" cy="20891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52" name="Line 43"/>
          <p:cNvSpPr>
            <a:spLocks noChangeShapeType="1"/>
          </p:cNvSpPr>
          <p:nvPr/>
        </p:nvSpPr>
        <p:spPr bwMode="auto">
          <a:xfrm flipV="1">
            <a:off x="3779838" y="4221163"/>
            <a:ext cx="0" cy="2889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53" name="Line 44"/>
          <p:cNvSpPr>
            <a:spLocks noChangeShapeType="1"/>
          </p:cNvSpPr>
          <p:nvPr/>
        </p:nvSpPr>
        <p:spPr bwMode="auto">
          <a:xfrm flipV="1">
            <a:off x="3851275" y="4221163"/>
            <a:ext cx="0" cy="2889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54" name="Line 45"/>
          <p:cNvSpPr>
            <a:spLocks noChangeShapeType="1"/>
          </p:cNvSpPr>
          <p:nvPr/>
        </p:nvSpPr>
        <p:spPr bwMode="auto">
          <a:xfrm flipV="1">
            <a:off x="3995738" y="4221163"/>
            <a:ext cx="0" cy="2889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55" name="Line 46"/>
          <p:cNvSpPr>
            <a:spLocks noChangeShapeType="1"/>
          </p:cNvSpPr>
          <p:nvPr/>
        </p:nvSpPr>
        <p:spPr bwMode="auto">
          <a:xfrm flipV="1">
            <a:off x="4067175" y="4221163"/>
            <a:ext cx="0" cy="2889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56" name="Line 47"/>
          <p:cNvSpPr>
            <a:spLocks noChangeShapeType="1"/>
          </p:cNvSpPr>
          <p:nvPr/>
        </p:nvSpPr>
        <p:spPr bwMode="auto">
          <a:xfrm flipV="1">
            <a:off x="6011863" y="4579938"/>
            <a:ext cx="0" cy="2889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57" name="Line 48"/>
          <p:cNvSpPr>
            <a:spLocks noChangeShapeType="1"/>
          </p:cNvSpPr>
          <p:nvPr/>
        </p:nvSpPr>
        <p:spPr bwMode="auto">
          <a:xfrm flipV="1">
            <a:off x="6084888" y="4581525"/>
            <a:ext cx="0" cy="2889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58" name="Line 49"/>
          <p:cNvSpPr>
            <a:spLocks noChangeShapeType="1"/>
          </p:cNvSpPr>
          <p:nvPr/>
        </p:nvSpPr>
        <p:spPr bwMode="auto">
          <a:xfrm flipV="1">
            <a:off x="6227763" y="4581525"/>
            <a:ext cx="0" cy="2889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59" name="Line 50"/>
          <p:cNvSpPr>
            <a:spLocks noChangeShapeType="1"/>
          </p:cNvSpPr>
          <p:nvPr/>
        </p:nvSpPr>
        <p:spPr bwMode="auto">
          <a:xfrm flipV="1">
            <a:off x="6300788" y="4581525"/>
            <a:ext cx="0" cy="2889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60" name="Line 51"/>
          <p:cNvSpPr>
            <a:spLocks noChangeShapeType="1"/>
          </p:cNvSpPr>
          <p:nvPr/>
        </p:nvSpPr>
        <p:spPr bwMode="auto">
          <a:xfrm flipV="1">
            <a:off x="8532813" y="4581525"/>
            <a:ext cx="0" cy="2889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61" name="Line 52"/>
          <p:cNvSpPr>
            <a:spLocks noChangeShapeType="1"/>
          </p:cNvSpPr>
          <p:nvPr/>
        </p:nvSpPr>
        <p:spPr bwMode="auto">
          <a:xfrm>
            <a:off x="6083300" y="4868863"/>
            <a:ext cx="144463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62" name="Line 56"/>
          <p:cNvSpPr>
            <a:spLocks noChangeShapeType="1"/>
          </p:cNvSpPr>
          <p:nvPr/>
        </p:nvSpPr>
        <p:spPr bwMode="auto">
          <a:xfrm flipH="1">
            <a:off x="4859338" y="2997200"/>
            <a:ext cx="865187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563" name="Text Box 57"/>
          <p:cNvSpPr txBox="1">
            <a:spLocks noChangeArrowheads="1"/>
          </p:cNvSpPr>
          <p:nvPr/>
        </p:nvSpPr>
        <p:spPr bwMode="auto">
          <a:xfrm>
            <a:off x="4192588" y="1792288"/>
            <a:ext cx="208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environmental flow</a:t>
            </a:r>
          </a:p>
        </p:txBody>
      </p:sp>
      <p:sp>
        <p:nvSpPr>
          <p:cNvPr id="22564" name="Text Box 58"/>
          <p:cNvSpPr txBox="1">
            <a:spLocks noChangeArrowheads="1"/>
          </p:cNvSpPr>
          <p:nvPr/>
        </p:nvSpPr>
        <p:spPr bwMode="auto">
          <a:xfrm>
            <a:off x="5337175" y="2630488"/>
            <a:ext cx="1352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natural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95288" y="-171400"/>
            <a:ext cx="8229600" cy="1143000"/>
          </a:xfrm>
        </p:spPr>
        <p:txBody>
          <a:bodyPr/>
          <a:lstStyle/>
          <a:p>
            <a:r>
              <a:rPr lang="en-GB" b="1" dirty="0" smtClean="0"/>
              <a:t>Implementation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956426" y="1700808"/>
            <a:ext cx="1008062" cy="439248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444258" y="1052736"/>
            <a:ext cx="864095" cy="172792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5904656" cy="5112568"/>
          </a:xfrm>
        </p:spPr>
        <p:txBody>
          <a:bodyPr/>
          <a:lstStyle/>
          <a:p>
            <a:r>
              <a:rPr lang="en-GB" sz="3200" dirty="0" smtClean="0"/>
              <a:t>Need strong </a:t>
            </a:r>
            <a:r>
              <a:rPr lang="en-GB" sz="3200" smtClean="0"/>
              <a:t>political will to </a:t>
            </a:r>
            <a:r>
              <a:rPr lang="en-GB" sz="3200" dirty="0" smtClean="0"/>
              <a:t>address over-allocated rivers</a:t>
            </a:r>
          </a:p>
          <a:p>
            <a:r>
              <a:rPr lang="en-GB" sz="3200" dirty="0" smtClean="0"/>
              <a:t>Identify champions</a:t>
            </a:r>
          </a:p>
          <a:p>
            <a:r>
              <a:rPr lang="en-GB" sz="3200" dirty="0" smtClean="0"/>
              <a:t>Assess supply-side and demand-side options </a:t>
            </a:r>
          </a:p>
          <a:p>
            <a:r>
              <a:rPr lang="en-GB" sz="3200" dirty="0" smtClean="0"/>
              <a:t>Provide incentives for efficiency</a:t>
            </a:r>
          </a:p>
          <a:p>
            <a:r>
              <a:rPr lang="en-GB" sz="3200" dirty="0" smtClean="0"/>
              <a:t>Define operational rules</a:t>
            </a:r>
          </a:p>
          <a:p>
            <a:r>
              <a:rPr lang="en-GB" sz="3200" dirty="0" smtClean="0"/>
              <a:t>Set-up monitoring</a:t>
            </a:r>
          </a:p>
          <a:p>
            <a:pPr>
              <a:buFontTx/>
              <a:buNone/>
            </a:pPr>
            <a:endParaRPr lang="en-GB" dirty="0" smtClean="0"/>
          </a:p>
          <a:p>
            <a:pPr>
              <a:buFontTx/>
              <a:buNone/>
            </a:pPr>
            <a:endParaRPr lang="en-GB" dirty="0" smtClean="0"/>
          </a:p>
          <a:p>
            <a:pPr>
              <a:buFontTx/>
              <a:buNone/>
            </a:pPr>
            <a:endParaRPr lang="en-GB" dirty="0" smtClean="0"/>
          </a:p>
          <a:p>
            <a:pPr>
              <a:buFontTx/>
              <a:buNone/>
            </a:pPr>
            <a:endParaRPr lang="en-GB" dirty="0" smtClean="0"/>
          </a:p>
        </p:txBody>
      </p:sp>
      <p:sp>
        <p:nvSpPr>
          <p:cNvPr id="41" name="Rectangle 40"/>
          <p:cNvSpPr/>
          <p:nvPr/>
        </p:nvSpPr>
        <p:spPr>
          <a:xfrm>
            <a:off x="6444308" y="4796110"/>
            <a:ext cx="864096" cy="18732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6444308" y="3715990"/>
            <a:ext cx="864096" cy="10801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6444308" y="2779886"/>
            <a:ext cx="864096" cy="936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524378" y="1340768"/>
            <a:ext cx="288032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7524378" y="6237312"/>
            <a:ext cx="296416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b="1" dirty="0" smtClean="0"/>
              <a:t>Adaptive management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5496" y="1340768"/>
            <a:ext cx="5328592" cy="4525963"/>
          </a:xfrm>
        </p:spPr>
        <p:txBody>
          <a:bodyPr/>
          <a:lstStyle/>
          <a:p>
            <a:r>
              <a:rPr lang="en-GB" dirty="0" smtClean="0"/>
              <a:t>E-flow assessments  uncertain</a:t>
            </a:r>
          </a:p>
          <a:p>
            <a:r>
              <a:rPr lang="en-GB" dirty="0" smtClean="0"/>
              <a:t>Responses un-predicable</a:t>
            </a:r>
          </a:p>
          <a:p>
            <a:r>
              <a:rPr lang="en-GB" dirty="0" smtClean="0"/>
              <a:t>Circumstances change</a:t>
            </a:r>
          </a:p>
          <a:p>
            <a:r>
              <a:rPr lang="en-GB" dirty="0" smtClean="0"/>
              <a:t>Need to act, monitor, evaluate and adjust</a:t>
            </a:r>
          </a:p>
          <a:p>
            <a:r>
              <a:rPr lang="en-GB" dirty="0" smtClean="0"/>
              <a:t>Not admission of error</a:t>
            </a:r>
          </a:p>
        </p:txBody>
      </p:sp>
      <p:pic>
        <p:nvPicPr>
          <p:cNvPr id="3074" name="Picture 2" descr="http://coast.noaa.gov/archived/coastal/management/images/manfig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3569" y="2996952"/>
            <a:ext cx="4444935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b="1" dirty="0" smtClean="0"/>
              <a:t>Inter-sectoral coordination</a:t>
            </a:r>
            <a:endParaRPr lang="en-GB" b="1" dirty="0"/>
          </a:p>
        </p:txBody>
      </p:sp>
      <p:pic>
        <p:nvPicPr>
          <p:cNvPr id="2050" name="Picture 2" descr="C:\manfiles\E-flows India\Eflow and IWRM workshop Delhi Feb 2015\TEF_08-Manantali-1.jpg"/>
          <p:cNvPicPr>
            <a:picLocks noChangeAspect="1" noChangeArrowheads="1"/>
          </p:cNvPicPr>
          <p:nvPr/>
        </p:nvPicPr>
        <p:blipFill>
          <a:blip r:embed="rId2" cstate="print"/>
          <a:srcRect l="8986" t="7895" r="3138"/>
          <a:stretch>
            <a:fillRect/>
          </a:stretch>
        </p:blipFill>
        <p:spPr bwMode="auto">
          <a:xfrm>
            <a:off x="4716016" y="3631933"/>
            <a:ext cx="4320480" cy="274939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496" y="1124744"/>
            <a:ext cx="46805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Senegal River Basin Development Authority</a:t>
            </a:r>
          </a:p>
          <a:p>
            <a:endParaRPr lang="en-GB" sz="3200" dirty="0" smtClean="0"/>
          </a:p>
          <a:p>
            <a:r>
              <a:rPr lang="en-GB" sz="3200" dirty="0" smtClean="0"/>
              <a:t>Senegal, Mali, Mauritania</a:t>
            </a:r>
          </a:p>
          <a:p>
            <a:endParaRPr lang="en-GB" sz="3200" dirty="0" smtClean="0"/>
          </a:p>
          <a:p>
            <a:r>
              <a:rPr lang="en-GB" sz="3200" dirty="0" smtClean="0"/>
              <a:t>Managing </a:t>
            </a:r>
            <a:r>
              <a:rPr lang="en-GB" sz="3200" dirty="0" err="1" smtClean="0"/>
              <a:t>Manatali</a:t>
            </a:r>
            <a:r>
              <a:rPr lang="en-GB" sz="3200" dirty="0" smtClean="0"/>
              <a:t> dam</a:t>
            </a:r>
          </a:p>
          <a:p>
            <a:endParaRPr lang="en-GB" sz="3200" dirty="0" smtClean="0"/>
          </a:p>
          <a:p>
            <a:r>
              <a:rPr lang="en-GB" sz="3200" dirty="0" smtClean="0"/>
              <a:t>Balancing hydropower, navigation, </a:t>
            </a:r>
            <a:r>
              <a:rPr lang="en-GB" sz="3200" dirty="0" err="1" smtClean="0"/>
              <a:t>eflows</a:t>
            </a:r>
            <a:r>
              <a:rPr lang="en-GB" sz="3200" dirty="0" smtClean="0"/>
              <a:t> for floodplain agriculture</a:t>
            </a:r>
            <a:endParaRPr lang="en-GB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r="3773"/>
          <a:stretch>
            <a:fillRect/>
          </a:stretch>
        </p:blipFill>
        <p:spPr bwMode="auto">
          <a:xfrm>
            <a:off x="4427984" y="1163563"/>
            <a:ext cx="4680520" cy="219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8928992" cy="1143000"/>
          </a:xfrm>
        </p:spPr>
        <p:txBody>
          <a:bodyPr/>
          <a:lstStyle/>
          <a:p>
            <a:r>
              <a:rPr lang="en-GB" dirty="0" smtClean="0"/>
              <a:t>Draft River Basin Management Act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512" y="1556792"/>
            <a:ext cx="4176464" cy="4525963"/>
          </a:xfrm>
        </p:spPr>
        <p:txBody>
          <a:bodyPr/>
          <a:lstStyle/>
          <a:p>
            <a:r>
              <a:rPr lang="en-GB" dirty="0" smtClean="0"/>
              <a:t>Environmental flows</a:t>
            </a:r>
          </a:p>
          <a:p>
            <a:r>
              <a:rPr lang="en-GB" dirty="0" smtClean="0"/>
              <a:t>River Basin Master Plans accounting for needs of aquatic ecosystems</a:t>
            </a:r>
            <a:endParaRPr lang="en-GB" dirty="0"/>
          </a:p>
        </p:txBody>
      </p:sp>
      <p:pic>
        <p:nvPicPr>
          <p:cNvPr id="2050" name="Picture 2" descr="C:\manfiles\private\photos\2013\2013 10 India\P105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052736"/>
            <a:ext cx="3726160" cy="558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1630363" y="1209675"/>
            <a:ext cx="2524125" cy="581025"/>
          </a:xfrm>
          <a:prstGeom prst="rect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39788" y="3200400"/>
            <a:ext cx="1314450" cy="127635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32772" name="Picture 2" descr="SCENES_Dec10_2050_IPCM4_wh_EcF_3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38" y="1155700"/>
            <a:ext cx="8207375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13"/>
          <p:cNvSpPr>
            <a:spLocks noChangeArrowheads="1"/>
          </p:cNvSpPr>
          <p:nvPr/>
        </p:nvSpPr>
        <p:spPr bwMode="auto">
          <a:xfrm>
            <a:off x="179388" y="5541963"/>
            <a:ext cx="2436812" cy="695325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74" name="Rectangle 14"/>
          <p:cNvSpPr>
            <a:spLocks noChangeArrowheads="1"/>
          </p:cNvSpPr>
          <p:nvPr/>
        </p:nvSpPr>
        <p:spPr bwMode="auto">
          <a:xfrm>
            <a:off x="5508625" y="6237288"/>
            <a:ext cx="3417888" cy="620712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48488" y="908050"/>
            <a:ext cx="1800225" cy="115252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776" name="TextBox 4"/>
          <p:cNvSpPr txBox="1">
            <a:spLocks noChangeArrowheads="1"/>
          </p:cNvSpPr>
          <p:nvPr/>
        </p:nvSpPr>
        <p:spPr bwMode="auto">
          <a:xfrm>
            <a:off x="179388" y="-26988"/>
            <a:ext cx="87852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 b="1"/>
              <a:t>Risk of future ecological impact from hydrological alteration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ChangeArrowheads="1"/>
          </p:cNvSpPr>
          <p:nvPr/>
        </p:nvSpPr>
        <p:spPr bwMode="auto">
          <a:xfrm>
            <a:off x="611188" y="333375"/>
            <a:ext cx="7921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 b="1"/>
              <a:t>Environmental flow workshop NIH Roorkee  October 2013</a:t>
            </a:r>
            <a:endParaRPr lang="en-GB" sz="3600"/>
          </a:p>
        </p:txBody>
      </p:sp>
      <p:pic>
        <p:nvPicPr>
          <p:cNvPr id="6147" name="Picture 8" descr="H:\HRR\RREG-HEW\H Mike A\photos\India October 2013\P1050053.JPG"/>
          <p:cNvPicPr>
            <a:picLocks noChangeAspect="1" noChangeArrowheads="1"/>
          </p:cNvPicPr>
          <p:nvPr/>
        </p:nvPicPr>
        <p:blipFill>
          <a:blip r:embed="rId2" cstate="print"/>
          <a:srcRect l="11057" r="17258"/>
          <a:stretch>
            <a:fillRect/>
          </a:stretch>
        </p:blipFill>
        <p:spPr bwMode="auto">
          <a:xfrm>
            <a:off x="179388" y="1773238"/>
            <a:ext cx="418147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10"/>
          <p:cNvSpPr txBox="1">
            <a:spLocks noChangeArrowheads="1"/>
          </p:cNvSpPr>
          <p:nvPr/>
        </p:nvSpPr>
        <p:spPr bwMode="auto">
          <a:xfrm>
            <a:off x="4572000" y="1773238"/>
            <a:ext cx="460851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/>
              <a:t>35 river system experts </a:t>
            </a:r>
          </a:p>
          <a:p>
            <a:r>
              <a:rPr lang="en-GB" sz="2800"/>
              <a:t>academia</a:t>
            </a:r>
          </a:p>
          <a:p>
            <a:r>
              <a:rPr lang="en-GB" sz="2800"/>
              <a:t>government researcher</a:t>
            </a:r>
          </a:p>
          <a:p>
            <a:r>
              <a:rPr lang="en-GB" sz="2800"/>
              <a:t>NGOs</a:t>
            </a:r>
          </a:p>
          <a:p>
            <a:r>
              <a:rPr lang="en-GB" sz="2800"/>
              <a:t>power industry</a:t>
            </a:r>
          </a:p>
          <a:p>
            <a:r>
              <a:rPr lang="en-GB" sz="2800"/>
              <a:t>Central Water Commission</a:t>
            </a:r>
          </a:p>
          <a:p>
            <a:r>
              <a:rPr lang="en-GB" sz="2800"/>
              <a:t>World Bank</a:t>
            </a:r>
            <a:r>
              <a:rPr lang="en-GB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07950" y="44624"/>
            <a:ext cx="8686800" cy="1143000"/>
          </a:xfrm>
        </p:spPr>
        <p:txBody>
          <a:bodyPr/>
          <a:lstStyle/>
          <a:p>
            <a:r>
              <a:rPr lang="en-GB" b="1" dirty="0" smtClean="0"/>
              <a:t>Workshop conclusions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sz="half" idx="1"/>
          </p:nvPr>
        </p:nvSpPr>
        <p:spPr>
          <a:xfrm>
            <a:off x="35496" y="1412875"/>
            <a:ext cx="4824214" cy="5184775"/>
          </a:xfrm>
        </p:spPr>
        <p:txBody>
          <a:bodyPr/>
          <a:lstStyle/>
          <a:p>
            <a:r>
              <a:rPr lang="en-GB" sz="2800" dirty="0" smtClean="0"/>
              <a:t>India has world leading water managers</a:t>
            </a:r>
          </a:p>
          <a:p>
            <a:r>
              <a:rPr lang="en-GB" sz="2800" dirty="0" smtClean="0"/>
              <a:t>Strong history in irrigation, hydraulic engineering</a:t>
            </a:r>
          </a:p>
          <a:p>
            <a:r>
              <a:rPr lang="en-GB" sz="2800" dirty="0" smtClean="0"/>
              <a:t>Environmental flows emerging issue worldwide</a:t>
            </a:r>
          </a:p>
          <a:p>
            <a:r>
              <a:rPr lang="en-GB" sz="2800" dirty="0" smtClean="0"/>
              <a:t>India need skills in environmental flows to stay at cutting-edge</a:t>
            </a:r>
          </a:p>
        </p:txBody>
      </p:sp>
      <p:pic>
        <p:nvPicPr>
          <p:cNvPr id="3074" name="Picture 2" descr="C:\manfiles\E-flows India\Eflow and IWRM workshop Delhi Feb 2015\water-crisis-india1.jpg"/>
          <p:cNvPicPr>
            <a:picLocks noChangeAspect="1" noChangeArrowheads="1"/>
          </p:cNvPicPr>
          <p:nvPr/>
        </p:nvPicPr>
        <p:blipFill>
          <a:blip r:embed="rId2" cstate="print"/>
          <a:srcRect l="11857" r="25259"/>
          <a:stretch>
            <a:fillRect/>
          </a:stretch>
        </p:blipFill>
        <p:spPr bwMode="auto">
          <a:xfrm>
            <a:off x="5079847" y="1124744"/>
            <a:ext cx="3956649" cy="4575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GB" b="1" dirty="0" smtClean="0"/>
              <a:t>Conclusions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7504" y="1052736"/>
            <a:ext cx="4932040" cy="5040560"/>
          </a:xfrm>
        </p:spPr>
        <p:txBody>
          <a:bodyPr/>
          <a:lstStyle/>
          <a:p>
            <a:r>
              <a:rPr lang="en-GB" sz="2800" dirty="0" smtClean="0"/>
              <a:t>Healthy rivers are important to Indian people</a:t>
            </a:r>
          </a:p>
          <a:p>
            <a:r>
              <a:rPr lang="en-GB" sz="2800" dirty="0" smtClean="0"/>
              <a:t>Essential to human health and quality of life</a:t>
            </a:r>
          </a:p>
          <a:p>
            <a:r>
              <a:rPr lang="en-GB" sz="2800" dirty="0" smtClean="0"/>
              <a:t>Support economic activity </a:t>
            </a:r>
          </a:p>
          <a:p>
            <a:r>
              <a:rPr lang="en-GB" sz="2800" dirty="0" smtClean="0"/>
              <a:t>Healthy rivers need environmental flows</a:t>
            </a:r>
          </a:p>
          <a:p>
            <a:r>
              <a:rPr lang="en-GB" sz="2800" dirty="0" smtClean="0"/>
              <a:t>Decide what sort of river you want</a:t>
            </a:r>
          </a:p>
          <a:p>
            <a:r>
              <a:rPr lang="en-GB" sz="2800" dirty="0" smtClean="0"/>
              <a:t>Deliver the flow required</a:t>
            </a:r>
          </a:p>
          <a:p>
            <a:endParaRPr lang="en-GB" dirty="0" smtClean="0"/>
          </a:p>
        </p:txBody>
      </p:sp>
      <p:pic>
        <p:nvPicPr>
          <p:cNvPr id="1026" name="Picture 2" descr="C:\manfiles\private\photos\2013\2013 10 India\P1050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9544" y="1916833"/>
            <a:ext cx="3888432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748680"/>
          </a:xfrm>
        </p:spPr>
        <p:txBody>
          <a:bodyPr/>
          <a:lstStyle/>
          <a:p>
            <a:pPr marL="0" indent="0" algn="ctr">
              <a:buNone/>
            </a:pPr>
            <a:r>
              <a:rPr lang="en-GB" sz="5400" b="1" dirty="0" smtClean="0"/>
              <a:t>THANK YOU</a:t>
            </a:r>
            <a:endParaRPr lang="en-GB" sz="5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95288" y="-171400"/>
            <a:ext cx="8229600" cy="1143000"/>
          </a:xfrm>
        </p:spPr>
        <p:txBody>
          <a:bodyPr/>
          <a:lstStyle/>
          <a:p>
            <a:r>
              <a:rPr lang="en-GB" b="1" dirty="0" smtClean="0"/>
              <a:t>Managing water allocation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444208" y="1916832"/>
            <a:ext cx="1008062" cy="475228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580112" y="1052736"/>
            <a:ext cx="864095" cy="172792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627784" y="1973337"/>
            <a:ext cx="2664296" cy="663575"/>
          </a:xfrm>
        </p:spPr>
        <p:txBody>
          <a:bodyPr/>
          <a:lstStyle/>
          <a:p>
            <a:pPr>
              <a:buFontTx/>
              <a:buNone/>
            </a:pPr>
            <a:r>
              <a:rPr lang="en-GB" dirty="0" smtClean="0"/>
              <a:t>Environmental provision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874941" y="620688"/>
            <a:ext cx="2161555" cy="8937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dirty="0" smtClean="0"/>
              <a:t>over allocation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-36512" y="675606"/>
            <a:ext cx="3241675" cy="665162"/>
          </a:xfrm>
        </p:spPr>
        <p:txBody>
          <a:bodyPr/>
          <a:lstStyle/>
          <a:p>
            <a:pPr>
              <a:buFontTx/>
              <a:buNone/>
            </a:pPr>
            <a:r>
              <a:rPr lang="en-GB" dirty="0" smtClean="0"/>
              <a:t> water resource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5536" y="1916832"/>
            <a:ext cx="1008062" cy="468027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403648" y="5157192"/>
            <a:ext cx="864096" cy="144016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1403648" y="4653136"/>
            <a:ext cx="864096" cy="504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4788025" y="5805264"/>
            <a:ext cx="720079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0" idx="0"/>
          </p:cNvCxnSpPr>
          <p:nvPr/>
        </p:nvCxnSpPr>
        <p:spPr>
          <a:xfrm flipH="1" flipV="1">
            <a:off x="755576" y="1124744"/>
            <a:ext cx="143991" cy="7920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4"/>
          <p:cNvSpPr txBox="1">
            <a:spLocks noChangeArrowheads="1"/>
          </p:cNvSpPr>
          <p:nvPr/>
        </p:nvSpPr>
        <p:spPr bwMode="auto">
          <a:xfrm>
            <a:off x="2123728" y="1765265"/>
            <a:ext cx="7200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6000" dirty="0"/>
              <a:t>}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403648" y="2708920"/>
            <a:ext cx="864096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8" name="TextBox 24"/>
          <p:cNvSpPr txBox="1">
            <a:spLocks noChangeArrowheads="1"/>
          </p:cNvSpPr>
          <p:nvPr/>
        </p:nvSpPr>
        <p:spPr bwMode="auto">
          <a:xfrm>
            <a:off x="6588274" y="76470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7200" dirty="0"/>
              <a:t>}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sz="half" idx="1"/>
          </p:nvPr>
        </p:nvSpPr>
        <p:spPr>
          <a:xfrm>
            <a:off x="3131840" y="5501729"/>
            <a:ext cx="1728192" cy="663575"/>
          </a:xfrm>
        </p:spPr>
        <p:txBody>
          <a:bodyPr/>
          <a:lstStyle/>
          <a:p>
            <a:pPr>
              <a:buFontTx/>
              <a:buNone/>
            </a:pPr>
            <a:r>
              <a:rPr lang="en-GB" dirty="0" smtClean="0"/>
              <a:t>Irrigation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2339752" y="5805264"/>
            <a:ext cx="720079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716016" y="4797152"/>
            <a:ext cx="720079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2"/>
          <p:cNvSpPr>
            <a:spLocks noGrp="1"/>
          </p:cNvSpPr>
          <p:nvPr>
            <p:ph sz="half" idx="1"/>
          </p:nvPr>
        </p:nvSpPr>
        <p:spPr>
          <a:xfrm>
            <a:off x="3203848" y="4493617"/>
            <a:ext cx="1728192" cy="663575"/>
          </a:xfrm>
        </p:spPr>
        <p:txBody>
          <a:bodyPr/>
          <a:lstStyle/>
          <a:p>
            <a:pPr>
              <a:buFontTx/>
              <a:buNone/>
            </a:pPr>
            <a:r>
              <a:rPr lang="en-GB" dirty="0" smtClean="0"/>
              <a:t>Industry</a:t>
            </a: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2411760" y="4797152"/>
            <a:ext cx="720079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5004048" y="3197473"/>
            <a:ext cx="432048" cy="1550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ontent Placeholder 2"/>
          <p:cNvSpPr>
            <a:spLocks noGrp="1"/>
          </p:cNvSpPr>
          <p:nvPr>
            <p:ph sz="half" idx="1"/>
          </p:nvPr>
        </p:nvSpPr>
        <p:spPr>
          <a:xfrm>
            <a:off x="2699792" y="2924944"/>
            <a:ext cx="2520280" cy="1008112"/>
          </a:xfrm>
        </p:spPr>
        <p:txBody>
          <a:bodyPr/>
          <a:lstStyle/>
          <a:p>
            <a:pPr>
              <a:buFontTx/>
              <a:buNone/>
            </a:pPr>
            <a:r>
              <a:rPr lang="en-GB" dirty="0" smtClean="0"/>
              <a:t>Public supply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2411762" y="3212976"/>
            <a:ext cx="28803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76056" y="2348880"/>
            <a:ext cx="4320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403648" y="3796382"/>
            <a:ext cx="864096" cy="856754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solidFill>
              <a:schemeClr val="accent3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5004049" y="4077072"/>
            <a:ext cx="504055" cy="1550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half" idx="1"/>
          </p:nvPr>
        </p:nvSpPr>
        <p:spPr>
          <a:xfrm>
            <a:off x="2843808" y="3789040"/>
            <a:ext cx="2304256" cy="663575"/>
          </a:xfrm>
        </p:spPr>
        <p:txBody>
          <a:bodyPr/>
          <a:lstStyle/>
          <a:p>
            <a:pPr>
              <a:buFontTx/>
              <a:buNone/>
            </a:pPr>
            <a:r>
              <a:rPr lang="en-GB" dirty="0" smtClean="0"/>
              <a:t>Hydro-power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2483768" y="4077072"/>
            <a:ext cx="3600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580112" y="5085184"/>
            <a:ext cx="864096" cy="158417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5580112" y="4581128"/>
            <a:ext cx="864096" cy="504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5580112" y="2779886"/>
            <a:ext cx="864096" cy="936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5580112" y="3717032"/>
            <a:ext cx="864096" cy="856754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solidFill>
              <a:schemeClr val="accent3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build="p"/>
      <p:bldP spid="12" grpId="0" build="p"/>
      <p:bldP spid="25" grpId="0" animBg="1"/>
      <p:bldP spid="26" grpId="0" animBg="1"/>
      <p:bldP spid="30" grpId="0"/>
      <p:bldP spid="32" grpId="0" animBg="1"/>
      <p:bldP spid="38" grpId="0"/>
      <p:bldP spid="45" grpId="0" build="p"/>
      <p:bldP spid="51" grpId="0" build="p"/>
      <p:bldP spid="54" grpId="0" build="p"/>
      <p:bldP spid="28" grpId="0" animBg="1"/>
      <p:bldP spid="34" grpId="0" build="p"/>
      <p:bldP spid="47" grpId="0" animBg="1"/>
      <p:bldP spid="48" grpId="0" animBg="1"/>
      <p:bldP spid="56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3811860"/>
            <a:ext cx="91741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980728"/>
            <a:ext cx="91360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07504" y="-27384"/>
            <a:ext cx="88569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Paradigm</a:t>
            </a:r>
            <a:r>
              <a:rPr kumimoji="0" lang="en-GB" sz="40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change </a:t>
            </a:r>
            <a:r>
              <a:rPr kumimoji="0" lang="en-GB" sz="4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(after </a:t>
            </a: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WWAP)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1988840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EIA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15816" y="5085184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EOA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eaLnBrk="1" hangingPunct="1"/>
            <a:r>
              <a:rPr lang="en-GB" smtClean="0"/>
              <a:t>Biodiversity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60" y="1124744"/>
            <a:ext cx="4248472" cy="216024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dirty="0" smtClean="0"/>
              <a:t>Nature conservation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GB" dirty="0" smtClean="0"/>
              <a:t>Biodiversity (e.g. river dolphins)</a:t>
            </a:r>
            <a:endParaRPr lang="en-GB" b="1" dirty="0" smtClean="0"/>
          </a:p>
          <a:p>
            <a:pPr eaLnBrk="1" hangingPunct="1">
              <a:buFontTx/>
              <a:buNone/>
              <a:defRPr/>
            </a:pPr>
            <a:endParaRPr lang="en-GB" sz="2400" dirty="0" smtClean="0"/>
          </a:p>
        </p:txBody>
      </p:sp>
      <p:pic>
        <p:nvPicPr>
          <p:cNvPr id="9" name="Picture 10" descr="http://cdn2.arkive.org/media/D3/D3D9DBE3-6D27-46CE-BE06-E496486790D6/Presentation.Large/Ganges-river-dolphin-swimming.jpg"/>
          <p:cNvPicPr>
            <a:picLocks noChangeAspect="1" noChangeArrowheads="1"/>
          </p:cNvPicPr>
          <p:nvPr/>
        </p:nvPicPr>
        <p:blipFill>
          <a:blip r:embed="rId2" cstate="print"/>
          <a:srcRect l="13898" t="19429" r="31203" b="25191"/>
          <a:stretch>
            <a:fillRect/>
          </a:stretch>
        </p:blipFill>
        <p:spPr bwMode="auto">
          <a:xfrm>
            <a:off x="5076056" y="768797"/>
            <a:ext cx="3719513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http://www.waderson.com/images/fishing_holidays/b24367e2206e74e57880ae63d133940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1340" t="26817" r="37631" b="14440"/>
          <a:stretch>
            <a:fillRect/>
          </a:stretch>
        </p:blipFill>
        <p:spPr bwMode="auto">
          <a:xfrm>
            <a:off x="4788024" y="3356992"/>
            <a:ext cx="3888432" cy="3312368"/>
          </a:xfrm>
          <a:prstGeom prst="rect">
            <a:avLst/>
          </a:prstGeom>
          <a:noFill/>
        </p:spPr>
      </p:pic>
      <p:pic>
        <p:nvPicPr>
          <p:cNvPr id="5132" name="Picture 12" descr="http://www.birdquest-tours.com/tour_main_images/10277663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3140968"/>
            <a:ext cx="3762375" cy="3476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eaLnBrk="1" hangingPunct="1"/>
            <a:r>
              <a:rPr lang="en-GB" dirty="0" smtClean="0"/>
              <a:t>Water services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988840"/>
            <a:ext cx="3672408" cy="3384376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GB" dirty="0" smtClean="0"/>
              <a:t>Wetlands &amp; floodplains</a:t>
            </a:r>
          </a:p>
          <a:p>
            <a:pPr eaLnBrk="1" hangingPunct="1">
              <a:lnSpc>
                <a:spcPct val="80000"/>
              </a:lnSpc>
              <a:buNone/>
            </a:pPr>
            <a:endParaRPr lang="en-GB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GB" dirty="0" smtClean="0"/>
              <a:t>to regulate flows and purify water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GB" dirty="0" smtClean="0"/>
              <a:t>human health</a:t>
            </a:r>
          </a:p>
          <a:p>
            <a:pPr eaLnBrk="1" hangingPunct="1">
              <a:buFontTx/>
              <a:buNone/>
              <a:defRPr/>
            </a:pPr>
            <a:endParaRPr lang="en-GB" sz="2400" dirty="0" smtClean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861048"/>
            <a:ext cx="3908899" cy="284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3600400" cy="273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229600" cy="850900"/>
          </a:xfrm>
        </p:spPr>
        <p:txBody>
          <a:bodyPr/>
          <a:lstStyle/>
          <a:p>
            <a:r>
              <a:rPr lang="en-GB" dirty="0" smtClean="0"/>
              <a:t>Local livelihoods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7504" y="1600200"/>
            <a:ext cx="4038600" cy="452596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GB" dirty="0" smtClean="0"/>
              <a:t>Fish for fisheries</a:t>
            </a:r>
          </a:p>
          <a:p>
            <a:pPr>
              <a:buFontTx/>
              <a:buNone/>
              <a:defRPr/>
            </a:pPr>
            <a:endParaRPr lang="en-GB" dirty="0" smtClean="0"/>
          </a:p>
          <a:p>
            <a:pPr>
              <a:buFontTx/>
              <a:buNone/>
              <a:defRPr/>
            </a:pPr>
            <a:r>
              <a:rPr lang="en-GB" dirty="0" smtClean="0"/>
              <a:t>Grass for cattle</a:t>
            </a:r>
          </a:p>
          <a:p>
            <a:pPr>
              <a:buFontTx/>
              <a:buNone/>
              <a:defRPr/>
            </a:pPr>
            <a:endParaRPr lang="en-GB" dirty="0" smtClean="0"/>
          </a:p>
          <a:p>
            <a:pPr marL="0" indent="0">
              <a:buFontTx/>
              <a:buNone/>
              <a:defRPr/>
            </a:pPr>
            <a:r>
              <a:rPr lang="en-GB" dirty="0" smtClean="0"/>
              <a:t>Fertile soils and natural irrigation</a:t>
            </a:r>
          </a:p>
          <a:p>
            <a:pPr marL="0" indent="0">
              <a:buFontTx/>
              <a:buNone/>
              <a:defRPr/>
            </a:pPr>
            <a:endParaRPr lang="en-GB" dirty="0"/>
          </a:p>
        </p:txBody>
      </p:sp>
      <p:pic>
        <p:nvPicPr>
          <p:cNvPr id="6153" name="Picture 9" descr="https://chriswormald.files.wordpress.com/2010/02/ind-bengal-kurseong-fishmonger2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9162"/>
          <a:stretch>
            <a:fillRect/>
          </a:stretch>
        </p:blipFill>
        <p:spPr bwMode="auto">
          <a:xfrm>
            <a:off x="4067944" y="764704"/>
            <a:ext cx="4248472" cy="2855837"/>
          </a:xfrm>
          <a:prstGeom prst="rect">
            <a:avLst/>
          </a:prstGeom>
          <a:noFill/>
        </p:spPr>
      </p:pic>
      <p:pic>
        <p:nvPicPr>
          <p:cNvPr id="6155" name="Picture 11" descr="http://lh6.ggpht.com/-sVwyqmOJH8U/UDu8WWYlYuI/AAAAAAAAJGI/bCYp899IbcU/image%25255B6%25255D.png?imgmax=8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19475"/>
          <a:stretch>
            <a:fillRect/>
          </a:stretch>
        </p:blipFill>
        <p:spPr bwMode="auto">
          <a:xfrm>
            <a:off x="3491880" y="3738492"/>
            <a:ext cx="5519936" cy="2965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r>
              <a:rPr lang="en-GB" smtClean="0"/>
              <a:t>Cultural services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>
          <a:xfrm>
            <a:off x="467544" y="908720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GB" dirty="0" smtClean="0"/>
              <a:t>Family/community history</a:t>
            </a:r>
          </a:p>
          <a:p>
            <a:pPr>
              <a:buFontTx/>
              <a:buNone/>
            </a:pPr>
            <a:r>
              <a:rPr lang="en-GB" dirty="0" smtClean="0"/>
              <a:t>Spiritual/religious connection</a:t>
            </a:r>
          </a:p>
          <a:p>
            <a:pPr>
              <a:buFontTx/>
              <a:buNone/>
            </a:pPr>
            <a:r>
              <a:rPr lang="en-GB" dirty="0" smtClean="0"/>
              <a:t>Tourism</a:t>
            </a:r>
          </a:p>
          <a:p>
            <a:pPr>
              <a:buFontTx/>
              <a:buNone/>
            </a:pPr>
            <a:r>
              <a:rPr lang="en-GB" dirty="0" smtClean="0"/>
              <a:t>Quality </a:t>
            </a:r>
            <a:r>
              <a:rPr lang="en-GB" smtClean="0"/>
              <a:t>of life</a:t>
            </a:r>
            <a:endParaRPr lang="en-GB" dirty="0" smtClean="0"/>
          </a:p>
        </p:txBody>
      </p:sp>
      <p:pic>
        <p:nvPicPr>
          <p:cNvPr id="7173" name="Picture 4" descr="H:\HRR\RREG-HEW\H Mike A\photos\India October 2013\P105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89363"/>
            <a:ext cx="4392613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theravadaforall.files.wordpress.com/2011/06/darshan-at-the-gan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24744"/>
            <a:ext cx="338455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http://www.thehindu.com/multimedia/dynamic/00065/IN14_12DARJEELING-CA_65813f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365103"/>
            <a:ext cx="3816424" cy="2376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3236</TotalTime>
  <Words>772</Words>
  <Application>Microsoft Office PowerPoint</Application>
  <PresentationFormat>On-screen Show (4:3)</PresentationFormat>
  <Paragraphs>222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Default Design</vt:lpstr>
      <vt:lpstr>Environmental flows in IWRM</vt:lpstr>
      <vt:lpstr>IWRM goals</vt:lpstr>
      <vt:lpstr>Draft River Basin Management Act</vt:lpstr>
      <vt:lpstr>Managing water allocation</vt:lpstr>
      <vt:lpstr>PowerPoint Presentation</vt:lpstr>
      <vt:lpstr>Biodiversity</vt:lpstr>
      <vt:lpstr>Water services</vt:lpstr>
      <vt:lpstr>Local livelihoods</vt:lpstr>
      <vt:lpstr>Cultural services</vt:lpstr>
      <vt:lpstr>Brisbane Declaration 2007</vt:lpstr>
      <vt:lpstr>How much water does a river need?</vt:lpstr>
      <vt:lpstr>What sort of river do you want?</vt:lpstr>
      <vt:lpstr>Objective-based flows</vt:lpstr>
      <vt:lpstr>Scenario-based flow setting</vt:lpstr>
      <vt:lpstr>River management classes</vt:lpstr>
      <vt:lpstr>2012 Blueprint to Safeguard Europe's Water Resources</vt:lpstr>
      <vt:lpstr>Why is flow important?</vt:lpstr>
      <vt:lpstr>PowerPoint Presentation</vt:lpstr>
      <vt:lpstr>PowerPoint Presentation</vt:lpstr>
      <vt:lpstr>How do pressures alter river flow?</vt:lpstr>
      <vt:lpstr>Abstraction management</vt:lpstr>
      <vt:lpstr>PowerPoint Presentation</vt:lpstr>
      <vt:lpstr>Impoundment releases</vt:lpstr>
      <vt:lpstr>Hydro-power issues</vt:lpstr>
      <vt:lpstr>E-flow releases from dams</vt:lpstr>
      <vt:lpstr>E-flow release regime</vt:lpstr>
      <vt:lpstr>Implementation</vt:lpstr>
      <vt:lpstr>Adaptive management</vt:lpstr>
      <vt:lpstr>Inter-sectoral coordination</vt:lpstr>
      <vt:lpstr>PowerPoint Presentation</vt:lpstr>
      <vt:lpstr>PowerPoint Presentation</vt:lpstr>
      <vt:lpstr>Workshop conclusions</vt:lpstr>
      <vt:lpstr>Conclusions</vt:lpstr>
      <vt:lpstr>PowerPoint Presentation</vt:lpstr>
    </vt:vector>
  </TitlesOfParts>
  <Company>Centre for Ecology and Hydrology (Wallingford)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Bank (BNWPP) Environmental Flow Window</dc:title>
  <dc:creator>man</dc:creator>
  <cp:lastModifiedBy>Jai Mansukhani</cp:lastModifiedBy>
  <cp:revision>345</cp:revision>
  <dcterms:created xsi:type="dcterms:W3CDTF">2004-06-18T10:40:09Z</dcterms:created>
  <dcterms:modified xsi:type="dcterms:W3CDTF">2015-02-03T03:50:06Z</dcterms:modified>
</cp:coreProperties>
</file>